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57" r:id="rId4"/>
    <p:sldId id="258" r:id="rId5"/>
    <p:sldId id="259" r:id="rId6"/>
    <p:sldId id="260" r:id="rId7"/>
    <p:sldId id="265" r:id="rId8"/>
    <p:sldId id="261" r:id="rId9"/>
    <p:sldId id="262"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C7A60A-7560-481D-869A-86B23C1928DF}"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34A9B-A64A-4F6C-B98E-FE59BD2A5F57}" type="slidenum">
              <a:rPr lang="en-US" smtClean="0"/>
              <a:t>‹#›</a:t>
            </a:fld>
            <a:endParaRPr lang="en-US"/>
          </a:p>
        </p:txBody>
      </p:sp>
    </p:spTree>
    <p:extLst>
      <p:ext uri="{BB962C8B-B14F-4D97-AF65-F5344CB8AC3E}">
        <p14:creationId xmlns:p14="http://schemas.microsoft.com/office/powerpoint/2010/main" val="3968802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C7A60A-7560-481D-869A-86B23C1928DF}"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34A9B-A64A-4F6C-B98E-FE59BD2A5F57}" type="slidenum">
              <a:rPr lang="en-US" smtClean="0"/>
              <a:t>‹#›</a:t>
            </a:fld>
            <a:endParaRPr lang="en-US"/>
          </a:p>
        </p:txBody>
      </p:sp>
    </p:spTree>
    <p:extLst>
      <p:ext uri="{BB962C8B-B14F-4D97-AF65-F5344CB8AC3E}">
        <p14:creationId xmlns:p14="http://schemas.microsoft.com/office/powerpoint/2010/main" val="625275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C7A60A-7560-481D-869A-86B23C1928DF}"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34A9B-A64A-4F6C-B98E-FE59BD2A5F57}" type="slidenum">
              <a:rPr lang="en-US" smtClean="0"/>
              <a:t>‹#›</a:t>
            </a:fld>
            <a:endParaRPr lang="en-US"/>
          </a:p>
        </p:txBody>
      </p:sp>
    </p:spTree>
    <p:extLst>
      <p:ext uri="{BB962C8B-B14F-4D97-AF65-F5344CB8AC3E}">
        <p14:creationId xmlns:p14="http://schemas.microsoft.com/office/powerpoint/2010/main" val="3918607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C7A60A-7560-481D-869A-86B23C1928DF}"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34A9B-A64A-4F6C-B98E-FE59BD2A5F57}" type="slidenum">
              <a:rPr lang="en-US" smtClean="0"/>
              <a:t>‹#›</a:t>
            </a:fld>
            <a:endParaRPr lang="en-US"/>
          </a:p>
        </p:txBody>
      </p:sp>
    </p:spTree>
    <p:extLst>
      <p:ext uri="{BB962C8B-B14F-4D97-AF65-F5344CB8AC3E}">
        <p14:creationId xmlns:p14="http://schemas.microsoft.com/office/powerpoint/2010/main" val="1672630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C7A60A-7560-481D-869A-86B23C1928DF}"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34A9B-A64A-4F6C-B98E-FE59BD2A5F57}" type="slidenum">
              <a:rPr lang="en-US" smtClean="0"/>
              <a:t>‹#›</a:t>
            </a:fld>
            <a:endParaRPr lang="en-US"/>
          </a:p>
        </p:txBody>
      </p:sp>
    </p:spTree>
    <p:extLst>
      <p:ext uri="{BB962C8B-B14F-4D97-AF65-F5344CB8AC3E}">
        <p14:creationId xmlns:p14="http://schemas.microsoft.com/office/powerpoint/2010/main" val="4058353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C7A60A-7560-481D-869A-86B23C1928DF}"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34A9B-A64A-4F6C-B98E-FE59BD2A5F57}" type="slidenum">
              <a:rPr lang="en-US" smtClean="0"/>
              <a:t>‹#›</a:t>
            </a:fld>
            <a:endParaRPr lang="en-US"/>
          </a:p>
        </p:txBody>
      </p:sp>
    </p:spTree>
    <p:extLst>
      <p:ext uri="{BB962C8B-B14F-4D97-AF65-F5344CB8AC3E}">
        <p14:creationId xmlns:p14="http://schemas.microsoft.com/office/powerpoint/2010/main" val="2811424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C7A60A-7560-481D-869A-86B23C1928DF}" type="datetimeFigureOut">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734A9B-A64A-4F6C-B98E-FE59BD2A5F57}" type="slidenum">
              <a:rPr lang="en-US" smtClean="0"/>
              <a:t>‹#›</a:t>
            </a:fld>
            <a:endParaRPr lang="en-US"/>
          </a:p>
        </p:txBody>
      </p:sp>
    </p:spTree>
    <p:extLst>
      <p:ext uri="{BB962C8B-B14F-4D97-AF65-F5344CB8AC3E}">
        <p14:creationId xmlns:p14="http://schemas.microsoft.com/office/powerpoint/2010/main" val="1470842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C7A60A-7560-481D-869A-86B23C1928DF}" type="datetimeFigureOut">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734A9B-A64A-4F6C-B98E-FE59BD2A5F57}" type="slidenum">
              <a:rPr lang="en-US" smtClean="0"/>
              <a:t>‹#›</a:t>
            </a:fld>
            <a:endParaRPr lang="en-US"/>
          </a:p>
        </p:txBody>
      </p:sp>
    </p:spTree>
    <p:extLst>
      <p:ext uri="{BB962C8B-B14F-4D97-AF65-F5344CB8AC3E}">
        <p14:creationId xmlns:p14="http://schemas.microsoft.com/office/powerpoint/2010/main" val="1205701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C7A60A-7560-481D-869A-86B23C1928DF}" type="datetimeFigureOut">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734A9B-A64A-4F6C-B98E-FE59BD2A5F57}" type="slidenum">
              <a:rPr lang="en-US" smtClean="0"/>
              <a:t>‹#›</a:t>
            </a:fld>
            <a:endParaRPr lang="en-US"/>
          </a:p>
        </p:txBody>
      </p:sp>
    </p:spTree>
    <p:extLst>
      <p:ext uri="{BB962C8B-B14F-4D97-AF65-F5344CB8AC3E}">
        <p14:creationId xmlns:p14="http://schemas.microsoft.com/office/powerpoint/2010/main" val="3455872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C7A60A-7560-481D-869A-86B23C1928DF}"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34A9B-A64A-4F6C-B98E-FE59BD2A5F57}" type="slidenum">
              <a:rPr lang="en-US" smtClean="0"/>
              <a:t>‹#›</a:t>
            </a:fld>
            <a:endParaRPr lang="en-US"/>
          </a:p>
        </p:txBody>
      </p:sp>
    </p:spTree>
    <p:extLst>
      <p:ext uri="{BB962C8B-B14F-4D97-AF65-F5344CB8AC3E}">
        <p14:creationId xmlns:p14="http://schemas.microsoft.com/office/powerpoint/2010/main" val="3540661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C7A60A-7560-481D-869A-86B23C1928DF}"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34A9B-A64A-4F6C-B98E-FE59BD2A5F57}" type="slidenum">
              <a:rPr lang="en-US" smtClean="0"/>
              <a:t>‹#›</a:t>
            </a:fld>
            <a:endParaRPr lang="en-US"/>
          </a:p>
        </p:txBody>
      </p:sp>
    </p:spTree>
    <p:extLst>
      <p:ext uri="{BB962C8B-B14F-4D97-AF65-F5344CB8AC3E}">
        <p14:creationId xmlns:p14="http://schemas.microsoft.com/office/powerpoint/2010/main" val="1733643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C7A60A-7560-481D-869A-86B23C1928DF}" type="datetimeFigureOut">
              <a:rPr lang="en-US" smtClean="0"/>
              <a:t>3/31/2020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34A9B-A64A-4F6C-B98E-FE59BD2A5F57}" type="slidenum">
              <a:rPr lang="en-US" smtClean="0"/>
              <a:t>‹#›</a:t>
            </a:fld>
            <a:endParaRPr lang="en-US"/>
          </a:p>
        </p:txBody>
      </p:sp>
    </p:spTree>
    <p:extLst>
      <p:ext uri="{BB962C8B-B14F-4D97-AF65-F5344CB8AC3E}">
        <p14:creationId xmlns:p14="http://schemas.microsoft.com/office/powerpoint/2010/main" val="717770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8.emf"/><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png"/><Relationship Id="rId7"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images.google.co.in/imgres?imgurl=http://www.nald.ca/CLR/Btg/ed/humour/hassign/Computer.gif&amp;imgrefurl=http://www.nald.ca/CLR/Btg/ed/humour/hassign/writing.htm&amp;usg=__3PaaiAeQf0a_ua1VkTQTaiC-njo=&amp;h=317&amp;w=388&amp;sz=5&amp;hl=en&amp;start=7&amp;um=1&amp;tbnid=TS7cvhXsjNAJrM:&amp;tbnh=100&amp;tbnw=123&amp;prev=/images?q=computer&amp;imgtype=clipart&amp;as_st=y&amp;um=1&amp;hl=en&amp;rlz=1T4GZAZ_en-GBIN263IN264"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5.png"/><Relationship Id="rId7"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1797" y="1866762"/>
            <a:ext cx="9144000" cy="334918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style>
          <a:lnRef idx="0">
            <a:schemeClr val="accent1"/>
          </a:lnRef>
          <a:fillRef idx="3">
            <a:schemeClr val="accent1"/>
          </a:fillRef>
          <a:effectRef idx="3">
            <a:schemeClr val="accent1"/>
          </a:effectRef>
          <a:fontRef idx="minor">
            <a:schemeClr val="lt1"/>
          </a:fontRef>
        </p:style>
        <p:txBody>
          <a:bodyPr>
            <a:normAutofit/>
            <a:scene3d>
              <a:camera prst="orthographicFront"/>
              <a:lightRig rig="threePt" dir="t"/>
            </a:scene3d>
            <a:sp3d extrusionH="57150">
              <a:bevelT w="38100" h="38100" prst="angle"/>
            </a:sp3d>
          </a:bodyPr>
          <a:lstStyle/>
          <a:p>
            <a:r>
              <a:rPr lang="en-US" b="1" cap="none" spc="0" dirty="0" smtClean="0">
                <a:ln/>
                <a:solidFill>
                  <a:schemeClr val="accent4"/>
                </a:solidFill>
                <a:effectLst>
                  <a:glow rad="63500">
                    <a:schemeClr val="accent1">
                      <a:satMod val="175000"/>
                      <a:alpha val="40000"/>
                    </a:schemeClr>
                  </a:glow>
                </a:effectLst>
              </a:rPr>
              <a:t>RFID Based Bins Track &amp; Trace Solution</a:t>
            </a:r>
            <a:br>
              <a:rPr lang="en-US" b="1" cap="none" spc="0" dirty="0" smtClean="0">
                <a:ln/>
                <a:solidFill>
                  <a:schemeClr val="accent4"/>
                </a:solidFill>
                <a:effectLst>
                  <a:glow rad="63500">
                    <a:schemeClr val="accent1">
                      <a:satMod val="175000"/>
                      <a:alpha val="40000"/>
                    </a:schemeClr>
                  </a:glow>
                </a:effectLst>
              </a:rPr>
            </a:br>
            <a:endParaRPr lang="en-US" dirty="0">
              <a:solidFill>
                <a:schemeClr val="tx1"/>
              </a:solidFill>
              <a:effectLst>
                <a:glow rad="63500">
                  <a:schemeClr val="accent1">
                    <a:satMod val="175000"/>
                    <a:alpha val="40000"/>
                  </a:schemeClr>
                </a:glow>
              </a:effectLst>
            </a:endParaRPr>
          </a:p>
        </p:txBody>
      </p:sp>
      <p:pic>
        <p:nvPicPr>
          <p:cNvPr id="3" name="Picture 2"/>
          <p:cNvPicPr>
            <a:picLocks noChangeAspect="1"/>
          </p:cNvPicPr>
          <p:nvPr/>
        </p:nvPicPr>
        <p:blipFill>
          <a:blip r:embed="rId2"/>
          <a:stretch>
            <a:fillRect/>
          </a:stretch>
        </p:blipFill>
        <p:spPr>
          <a:xfrm>
            <a:off x="10795700" y="5792685"/>
            <a:ext cx="1233173" cy="942973"/>
          </a:xfrm>
          <a:prstGeom prst="rect">
            <a:avLst/>
          </a:prstGeom>
        </p:spPr>
      </p:pic>
    </p:spTree>
    <p:extLst>
      <p:ext uri="{BB962C8B-B14F-4D97-AF65-F5344CB8AC3E}">
        <p14:creationId xmlns:p14="http://schemas.microsoft.com/office/powerpoint/2010/main" val="14367951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95700" y="5792685"/>
            <a:ext cx="1233173" cy="942973"/>
          </a:xfrm>
          <a:prstGeom prst="rect">
            <a:avLst/>
          </a:prstGeom>
        </p:spPr>
      </p:pic>
      <p:sp>
        <p:nvSpPr>
          <p:cNvPr id="7" name="TextBox 4"/>
          <p:cNvSpPr txBox="1">
            <a:spLocks noChangeArrowheads="1"/>
          </p:cNvSpPr>
          <p:nvPr/>
        </p:nvSpPr>
        <p:spPr bwMode="auto">
          <a:xfrm>
            <a:off x="1953296" y="5401925"/>
            <a:ext cx="3200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100" b="1" dirty="0">
                <a:latin typeface="Verdana" panose="020B0604030504040204" pitchFamily="34" charset="0"/>
                <a:ea typeface="Verdana" panose="020B0604030504040204" pitchFamily="34" charset="0"/>
                <a:cs typeface="Verdana" panose="020B0604030504040204" pitchFamily="34" charset="0"/>
              </a:rPr>
              <a:t>RFID </a:t>
            </a:r>
            <a:r>
              <a:rPr lang="en-US" sz="1100" b="1" dirty="0" smtClean="0">
                <a:latin typeface="Verdana" panose="020B0604030504040204" pitchFamily="34" charset="0"/>
                <a:ea typeface="Verdana" panose="020B0604030504040204" pitchFamily="34" charset="0"/>
                <a:cs typeface="Verdana" panose="020B0604030504040204" pitchFamily="34" charset="0"/>
              </a:rPr>
              <a:t>TERMINAL  WITH 1D/2D BARCODE SCAN ENGINE</a:t>
            </a:r>
            <a:endParaRPr lang="en-US" sz="1100" b="1" dirty="0">
              <a:latin typeface="Verdana" panose="020B0604030504040204" pitchFamily="34" charset="0"/>
              <a:ea typeface="Verdana" panose="020B0604030504040204" pitchFamily="34" charset="0"/>
              <a:cs typeface="Verdana" panose="020B0604030504040204" pitchFamily="34" charset="0"/>
            </a:endParaRPr>
          </a:p>
        </p:txBody>
      </p:sp>
      <p:sp>
        <p:nvSpPr>
          <p:cNvPr id="8" name="TextBox 7"/>
          <p:cNvSpPr txBox="1">
            <a:spLocks noChangeArrowheads="1"/>
          </p:cNvSpPr>
          <p:nvPr/>
        </p:nvSpPr>
        <p:spPr bwMode="auto">
          <a:xfrm>
            <a:off x="6982496" y="5355758"/>
            <a:ext cx="2286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100" b="1" dirty="0" smtClean="0">
                <a:latin typeface="Verdana" panose="020B0604030504040204" pitchFamily="34" charset="0"/>
                <a:ea typeface="Verdana" panose="020B0604030504040204" pitchFamily="34" charset="0"/>
                <a:cs typeface="Verdana" panose="020B0604030504040204" pitchFamily="34" charset="0"/>
              </a:rPr>
              <a:t>TROLLEY </a:t>
            </a:r>
            <a:r>
              <a:rPr lang="en-US" sz="1100" b="1" dirty="0">
                <a:latin typeface="Verdana" panose="020B0604030504040204" pitchFamily="34" charset="0"/>
                <a:ea typeface="Verdana" panose="020B0604030504040204" pitchFamily="34" charset="0"/>
                <a:cs typeface="Verdana" panose="020B0604030504040204" pitchFamily="34" charset="0"/>
              </a:rPr>
              <a:t>RFID  TAGS</a:t>
            </a:r>
          </a:p>
        </p:txBody>
      </p:sp>
      <p:sp>
        <p:nvSpPr>
          <p:cNvPr id="9" name="TextBox 4"/>
          <p:cNvSpPr txBox="1">
            <a:spLocks noChangeArrowheads="1"/>
          </p:cNvSpPr>
          <p:nvPr/>
        </p:nvSpPr>
        <p:spPr bwMode="auto">
          <a:xfrm>
            <a:off x="2410496" y="2895600"/>
            <a:ext cx="2133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100" b="1" dirty="0">
                <a:latin typeface="Verdana" panose="020B0604030504040204" pitchFamily="34" charset="0"/>
                <a:ea typeface="Verdana" panose="020B0604030504040204" pitchFamily="34" charset="0"/>
                <a:cs typeface="Verdana" panose="020B0604030504040204" pitchFamily="34" charset="0"/>
              </a:rPr>
              <a:t>RFID READER ANTEENA</a:t>
            </a:r>
          </a:p>
        </p:txBody>
      </p:sp>
      <p:pic>
        <p:nvPicPr>
          <p:cNvPr id="1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05297">
            <a:off x="7041706" y="3909169"/>
            <a:ext cx="2419395" cy="12941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a:spLocks noChangeArrowheads="1"/>
          </p:cNvSpPr>
          <p:nvPr/>
        </p:nvSpPr>
        <p:spPr bwMode="auto">
          <a:xfrm>
            <a:off x="4525899" y="732869"/>
            <a:ext cx="2667000" cy="523875"/>
          </a:xfrm>
          <a:prstGeom prst="rect">
            <a:avLst/>
          </a:prstGeom>
          <a:noFill/>
          <a:ln w="9525">
            <a:noFill/>
            <a:miter lim="800000"/>
            <a:headEnd/>
            <a:tailEnd/>
          </a:ln>
        </p:spPr>
        <p:txBody>
          <a:bodyPr wrap="square">
            <a:spAutoFit/>
          </a:bodyPr>
          <a:lstStyle/>
          <a:p>
            <a:pPr eaLnBrk="1" hangingPunct="1">
              <a:defRPr/>
            </a:pPr>
            <a:r>
              <a:rPr lang="en-US" sz="2800" u="sng" dirty="0">
                <a:solidFill>
                  <a:schemeClr val="tx1">
                    <a:lumMod val="95000"/>
                    <a:lumOff val="5000"/>
                  </a:schemeClr>
                </a:solidFill>
                <a:latin typeface="Times New Roman" pitchFamily="18" charset="0"/>
                <a:cs typeface="Times New Roman" pitchFamily="18" charset="0"/>
              </a:rPr>
              <a:t>Hardware Used</a:t>
            </a:r>
          </a:p>
        </p:txBody>
      </p:sp>
      <p:pic>
        <p:nvPicPr>
          <p:cNvPr id="12" name="Picture 11"/>
          <p:cNvPicPr>
            <a:picLocks noChangeAspect="1" noChangeArrowheads="1"/>
          </p:cNvPicPr>
          <p:nvPr/>
        </p:nvPicPr>
        <p:blipFill>
          <a:blip r:embed="rId4" cstate="print"/>
          <a:srcRect/>
          <a:stretch>
            <a:fillRect/>
          </a:stretch>
        </p:blipFill>
        <p:spPr bwMode="auto">
          <a:xfrm>
            <a:off x="6982496" y="1371600"/>
            <a:ext cx="2057400" cy="1524000"/>
          </a:xfrm>
          <a:prstGeom prst="rect">
            <a:avLst/>
          </a:prstGeom>
          <a:noFill/>
          <a:ln w="9525">
            <a:noFill/>
            <a:miter lim="800000"/>
            <a:headEnd/>
            <a:tailEnd/>
          </a:ln>
        </p:spPr>
      </p:pic>
      <p:sp>
        <p:nvSpPr>
          <p:cNvPr id="13" name="TextBox 4"/>
          <p:cNvSpPr txBox="1">
            <a:spLocks noChangeArrowheads="1"/>
          </p:cNvSpPr>
          <p:nvPr/>
        </p:nvSpPr>
        <p:spPr bwMode="auto">
          <a:xfrm>
            <a:off x="7058696" y="2910193"/>
            <a:ext cx="2133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100" b="1" dirty="0">
                <a:latin typeface="Verdana" panose="020B0604030504040204" pitchFamily="34" charset="0"/>
                <a:ea typeface="Verdana" panose="020B0604030504040204" pitchFamily="34" charset="0"/>
                <a:cs typeface="Verdana" panose="020B0604030504040204" pitchFamily="34" charset="0"/>
              </a:rPr>
              <a:t>RFID </a:t>
            </a:r>
            <a:r>
              <a:rPr lang="en-US" sz="1100" b="1" dirty="0" smtClean="0">
                <a:latin typeface="Verdana" panose="020B0604030504040204" pitchFamily="34" charset="0"/>
                <a:ea typeface="Verdana" panose="020B0604030504040204" pitchFamily="34" charset="0"/>
                <a:cs typeface="Verdana" panose="020B0604030504040204" pitchFamily="34" charset="0"/>
              </a:rPr>
              <a:t>DESKTOP READER</a:t>
            </a:r>
            <a:endParaRPr lang="en-US" sz="1100" b="1" dirty="0">
              <a:latin typeface="Verdana" panose="020B0604030504040204" pitchFamily="34" charset="0"/>
              <a:ea typeface="Verdana" panose="020B0604030504040204" pitchFamily="34" charset="0"/>
              <a:cs typeface="Verdana" panose="020B0604030504040204" pitchFamily="34" charset="0"/>
            </a:endParaRPr>
          </a:p>
        </p:txBody>
      </p:sp>
      <p:pic>
        <p:nvPicPr>
          <p:cNvPr id="16" name="Picture 15"/>
          <p:cNvPicPr>
            <a:picLocks noChangeAspect="1"/>
          </p:cNvPicPr>
          <p:nvPr/>
        </p:nvPicPr>
        <p:blipFill>
          <a:blip r:embed="rId5"/>
          <a:stretch>
            <a:fillRect/>
          </a:stretch>
        </p:blipFill>
        <p:spPr>
          <a:xfrm>
            <a:off x="3553497" y="1300766"/>
            <a:ext cx="1327596" cy="1333488"/>
          </a:xfrm>
          <a:prstGeom prst="rect">
            <a:avLst/>
          </a:prstGeom>
        </p:spPr>
      </p:pic>
      <p:pic>
        <p:nvPicPr>
          <p:cNvPr id="17" name="Picture 16"/>
          <p:cNvPicPr>
            <a:picLocks noChangeAspect="1"/>
          </p:cNvPicPr>
          <p:nvPr/>
        </p:nvPicPr>
        <p:blipFill>
          <a:blip r:embed="rId6"/>
          <a:stretch>
            <a:fillRect/>
          </a:stretch>
        </p:blipFill>
        <p:spPr>
          <a:xfrm>
            <a:off x="1798749" y="1511121"/>
            <a:ext cx="1733963" cy="1262062"/>
          </a:xfrm>
          <a:prstGeom prst="rect">
            <a:avLst/>
          </a:prstGeom>
        </p:spPr>
      </p:pic>
      <p:pic>
        <p:nvPicPr>
          <p:cNvPr id="18" name="Picture 17"/>
          <p:cNvPicPr>
            <a:picLocks noChangeAspect="1"/>
          </p:cNvPicPr>
          <p:nvPr/>
        </p:nvPicPr>
        <p:blipFill>
          <a:blip r:embed="rId7"/>
          <a:stretch>
            <a:fillRect/>
          </a:stretch>
        </p:blipFill>
        <p:spPr>
          <a:xfrm>
            <a:off x="2639096" y="3263721"/>
            <a:ext cx="1452624" cy="2076450"/>
          </a:xfrm>
          <a:prstGeom prst="rect">
            <a:avLst/>
          </a:prstGeom>
        </p:spPr>
      </p:pic>
    </p:spTree>
    <p:extLst>
      <p:ext uri="{BB962C8B-B14F-4D97-AF65-F5344CB8AC3E}">
        <p14:creationId xmlns:p14="http://schemas.microsoft.com/office/powerpoint/2010/main" val="20132472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37513" y="2976212"/>
            <a:ext cx="2947378"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b="1" dirty="0">
                <a:solidFill>
                  <a:schemeClr val="tx1"/>
                </a:solidFill>
              </a:rPr>
              <a:t>Customer </a:t>
            </a:r>
            <a:r>
              <a:rPr lang="en-US" sz="2400" b="1" dirty="0" smtClean="0">
                <a:solidFill>
                  <a:schemeClr val="tx1"/>
                </a:solidFill>
              </a:rPr>
              <a:t>Challenges</a:t>
            </a:r>
            <a:endParaRPr lang="en-US" sz="2400" b="1" dirty="0">
              <a:solidFill>
                <a:schemeClr val="tx1"/>
              </a:solidFill>
            </a:endParaRPr>
          </a:p>
        </p:txBody>
      </p:sp>
      <p:sp>
        <p:nvSpPr>
          <p:cNvPr id="8" name="TextBox 7"/>
          <p:cNvSpPr txBox="1"/>
          <p:nvPr/>
        </p:nvSpPr>
        <p:spPr>
          <a:xfrm>
            <a:off x="1262130" y="3953813"/>
            <a:ext cx="9672034" cy="2585323"/>
          </a:xfrm>
          <a:prstGeom prst="rect">
            <a:avLst/>
          </a:prstGeom>
          <a:noFill/>
        </p:spPr>
        <p:txBody>
          <a:bodyPr wrap="square" rtlCol="0">
            <a:spAutoFit/>
          </a:bodyPr>
          <a:lstStyle/>
          <a:p>
            <a:pPr marL="342900" indent="-342900">
              <a:buAutoNum type="arabicPeriod"/>
            </a:pPr>
            <a:r>
              <a:rPr lang="en-US" b="1" dirty="0"/>
              <a:t>There is no proper record of IN/OUT of </a:t>
            </a:r>
            <a:r>
              <a:rPr lang="en-US" b="1" dirty="0" smtClean="0"/>
              <a:t>Bins</a:t>
            </a:r>
          </a:p>
          <a:p>
            <a:pPr marL="342900" indent="-342900">
              <a:buAutoNum type="arabicPeriod"/>
            </a:pPr>
            <a:r>
              <a:rPr lang="en-US" b="1" dirty="0" smtClean="0"/>
              <a:t>User do the bins counting by manually and result accuracy is very low.</a:t>
            </a:r>
            <a:endParaRPr lang="en-US" b="1" dirty="0"/>
          </a:p>
          <a:p>
            <a:pPr marL="342900" indent="-342900">
              <a:buAutoNum type="arabicPeriod"/>
            </a:pPr>
            <a:r>
              <a:rPr lang="en-US" b="1" dirty="0"/>
              <a:t>Sometimes dispatched bins are not receiving again back to source area.</a:t>
            </a:r>
          </a:p>
          <a:p>
            <a:pPr marL="342900" indent="-342900">
              <a:buAutoNum type="arabicPeriod"/>
            </a:pPr>
            <a:r>
              <a:rPr lang="en-US" b="1" dirty="0"/>
              <a:t>Due to missed bins client has to invest on new bins because of miss handling.</a:t>
            </a:r>
          </a:p>
          <a:p>
            <a:pPr marL="342900" indent="-342900">
              <a:buAutoNum type="arabicPeriod"/>
            </a:pPr>
            <a:r>
              <a:rPr lang="en-US" b="1" dirty="0"/>
              <a:t>The client raise complaint against received short bins and there is not any system to recheck to with dispatch Bins</a:t>
            </a:r>
          </a:p>
          <a:p>
            <a:pPr marL="342900" indent="-342900">
              <a:buAutoNum type="arabicPeriod"/>
            </a:pPr>
            <a:r>
              <a:rPr lang="en-US" b="1" dirty="0"/>
              <a:t>Invest more time to cross identify as well as make proper dispatch</a:t>
            </a:r>
            <a:r>
              <a:rPr lang="en-US" b="1" dirty="0" smtClean="0"/>
              <a:t>.</a:t>
            </a:r>
          </a:p>
          <a:p>
            <a:pPr marL="342900" indent="-342900">
              <a:buAutoNum type="arabicPeriod"/>
            </a:pPr>
            <a:r>
              <a:rPr lang="en-US" b="1" dirty="0" smtClean="0"/>
              <a:t>No use life record of bins</a:t>
            </a:r>
            <a:endParaRPr lang="en-US" b="1" dirty="0"/>
          </a:p>
          <a:p>
            <a:pPr marL="342900" indent="-342900">
              <a:buAutoNum type="arabicPeriod"/>
            </a:pPr>
            <a:endParaRPr lang="en-US" dirty="0"/>
          </a:p>
        </p:txBody>
      </p:sp>
      <p:pic>
        <p:nvPicPr>
          <p:cNvPr id="9" name="Picture 8"/>
          <p:cNvPicPr>
            <a:picLocks noChangeAspect="1"/>
          </p:cNvPicPr>
          <p:nvPr/>
        </p:nvPicPr>
        <p:blipFill>
          <a:blip r:embed="rId2"/>
          <a:stretch>
            <a:fillRect/>
          </a:stretch>
        </p:blipFill>
        <p:spPr>
          <a:xfrm>
            <a:off x="10795700" y="5792685"/>
            <a:ext cx="1233173" cy="942973"/>
          </a:xfrm>
          <a:prstGeom prst="rect">
            <a:avLst/>
          </a:prstGeom>
        </p:spPr>
      </p:pic>
      <p:sp>
        <p:nvSpPr>
          <p:cNvPr id="11" name="TextBox 10"/>
          <p:cNvSpPr txBox="1"/>
          <p:nvPr/>
        </p:nvSpPr>
        <p:spPr>
          <a:xfrm>
            <a:off x="3852668" y="439074"/>
            <a:ext cx="2161766"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b="1" dirty="0">
                <a:solidFill>
                  <a:schemeClr val="tx1"/>
                </a:solidFill>
              </a:rPr>
              <a:t>Customer </a:t>
            </a:r>
            <a:r>
              <a:rPr lang="en-US" sz="2400" b="1" dirty="0" smtClean="0">
                <a:solidFill>
                  <a:schemeClr val="tx1"/>
                </a:solidFill>
              </a:rPr>
              <a:t>List</a:t>
            </a:r>
            <a:endParaRPr lang="en-US" sz="2400" b="1" dirty="0">
              <a:solidFill>
                <a:schemeClr val="tx1"/>
              </a:solidFill>
            </a:endParaRPr>
          </a:p>
        </p:txBody>
      </p:sp>
      <p:sp>
        <p:nvSpPr>
          <p:cNvPr id="12" name="TextBox 11"/>
          <p:cNvSpPr txBox="1"/>
          <p:nvPr/>
        </p:nvSpPr>
        <p:spPr>
          <a:xfrm>
            <a:off x="1493949" y="1223492"/>
            <a:ext cx="7173533" cy="923330"/>
          </a:xfrm>
          <a:prstGeom prst="rect">
            <a:avLst/>
          </a:prstGeom>
          <a:noFill/>
        </p:spPr>
        <p:txBody>
          <a:bodyPr wrap="square" rtlCol="0">
            <a:spAutoFit/>
          </a:bodyPr>
          <a:lstStyle/>
          <a:p>
            <a:pPr marL="342900" indent="-342900">
              <a:buAutoNum type="arabicPeriod"/>
            </a:pPr>
            <a:r>
              <a:rPr lang="en-US" dirty="0" err="1"/>
              <a:t>Kirloskar</a:t>
            </a:r>
            <a:r>
              <a:rPr lang="en-US" dirty="0"/>
              <a:t> Oil Engines Limited </a:t>
            </a:r>
            <a:r>
              <a:rPr lang="en-US" dirty="0" smtClean="0"/>
              <a:t>– Kolhapur</a:t>
            </a:r>
          </a:p>
          <a:p>
            <a:pPr marL="342900" indent="-342900">
              <a:buAutoNum type="arabicPeriod"/>
            </a:pPr>
            <a:r>
              <a:rPr lang="de-DE" dirty="0" smtClean="0"/>
              <a:t>John </a:t>
            </a:r>
            <a:r>
              <a:rPr lang="de-DE" dirty="0"/>
              <a:t>Deere India Pvt. Ltd.</a:t>
            </a:r>
            <a:r>
              <a:rPr lang="en-US" dirty="0"/>
              <a:t>– </a:t>
            </a:r>
            <a:r>
              <a:rPr lang="en-US" dirty="0" err="1" smtClean="0"/>
              <a:t>Ranjangaon</a:t>
            </a:r>
            <a:r>
              <a:rPr lang="en-US" dirty="0" smtClean="0"/>
              <a:t>, Pune</a:t>
            </a:r>
          </a:p>
          <a:p>
            <a:pPr marL="342900" indent="-342900">
              <a:buAutoNum type="arabicPeriod"/>
            </a:pPr>
            <a:r>
              <a:rPr lang="en-US" dirty="0" smtClean="0"/>
              <a:t>UGC - Pune</a:t>
            </a:r>
            <a:endParaRPr lang="en-US" dirty="0"/>
          </a:p>
        </p:txBody>
      </p:sp>
    </p:spTree>
    <p:extLst>
      <p:ext uri="{BB962C8B-B14F-4D97-AF65-F5344CB8AC3E}">
        <p14:creationId xmlns:p14="http://schemas.microsoft.com/office/powerpoint/2010/main" val="3431804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332"/>
          <a:stretch/>
        </p:blipFill>
        <p:spPr>
          <a:xfrm>
            <a:off x="8434288" y="857488"/>
            <a:ext cx="1970467" cy="1441493"/>
          </a:xfrm>
          <a:prstGeom prst="rect">
            <a:avLst/>
          </a:prstGeom>
        </p:spPr>
      </p:pic>
      <p:pic>
        <p:nvPicPr>
          <p:cNvPr id="5" name="Picture 4"/>
          <p:cNvPicPr>
            <a:picLocks noChangeAspect="1"/>
          </p:cNvPicPr>
          <p:nvPr/>
        </p:nvPicPr>
        <p:blipFill>
          <a:blip r:embed="rId4"/>
          <a:stretch>
            <a:fillRect/>
          </a:stretch>
        </p:blipFill>
        <p:spPr>
          <a:xfrm>
            <a:off x="1137113" y="4385720"/>
            <a:ext cx="1596384" cy="899900"/>
          </a:xfrm>
          <a:prstGeom prst="rect">
            <a:avLst/>
          </a:prstGeom>
        </p:spPr>
      </p:pic>
      <p:sp>
        <p:nvSpPr>
          <p:cNvPr id="8" name="Rectangle 7"/>
          <p:cNvSpPr/>
          <p:nvPr/>
        </p:nvSpPr>
        <p:spPr>
          <a:xfrm>
            <a:off x="3891685" y="3154489"/>
            <a:ext cx="6832922" cy="2031325"/>
          </a:xfrm>
          <a:prstGeom prst="rect">
            <a:avLst/>
          </a:prstGeom>
        </p:spPr>
        <p:txBody>
          <a:bodyPr wrap="square">
            <a:spAutoFit/>
          </a:bodyPr>
          <a:lstStyle/>
          <a:p>
            <a:pPr algn="just"/>
            <a:r>
              <a:rPr lang="en-GB" b="1" dirty="0" smtClean="0"/>
              <a:t> Using RFID application user will write </a:t>
            </a:r>
            <a:r>
              <a:rPr lang="en-GB" b="1" dirty="0"/>
              <a:t>on </a:t>
            </a:r>
            <a:r>
              <a:rPr lang="en-GB" b="1" dirty="0" smtClean="0"/>
              <a:t>tags (Unique number). </a:t>
            </a:r>
            <a:endParaRPr lang="en-GB" b="1" dirty="0"/>
          </a:p>
          <a:p>
            <a:pPr algn="just"/>
            <a:endParaRPr lang="en-GB" b="1" dirty="0"/>
          </a:p>
          <a:p>
            <a:pPr algn="just"/>
            <a:r>
              <a:rPr lang="en-US" b="1" dirty="0"/>
              <a:t>Process: </a:t>
            </a:r>
          </a:p>
          <a:p>
            <a:pPr marL="285750" indent="-285750" algn="just">
              <a:buFont typeface="Wingdings" panose="05000000000000000000" pitchFamily="2" charset="2"/>
              <a:buChar char="ü"/>
            </a:pPr>
            <a:r>
              <a:rPr lang="en-GB" b="1" dirty="0" smtClean="0"/>
              <a:t>User </a:t>
            </a:r>
            <a:r>
              <a:rPr lang="en-GB" b="1" dirty="0"/>
              <a:t>will request codes from </a:t>
            </a:r>
            <a:r>
              <a:rPr lang="en-GB" b="1" dirty="0" smtClean="0"/>
              <a:t>ERP </a:t>
            </a:r>
            <a:r>
              <a:rPr lang="en-GB" b="1" dirty="0"/>
              <a:t>application . </a:t>
            </a:r>
          </a:p>
          <a:p>
            <a:pPr marL="285750" indent="-285750" algn="just">
              <a:buFont typeface="Wingdings" panose="05000000000000000000" pitchFamily="2" charset="2"/>
              <a:buChar char="ü"/>
            </a:pPr>
            <a:r>
              <a:rPr lang="en-GB" b="1" dirty="0" smtClean="0"/>
              <a:t>User </a:t>
            </a:r>
            <a:r>
              <a:rPr lang="en-GB" b="1" dirty="0"/>
              <a:t>will get encrypted code file, decrypt the code file. </a:t>
            </a:r>
            <a:r>
              <a:rPr lang="en-GB" b="1" dirty="0" smtClean="0"/>
              <a:t> </a:t>
            </a:r>
            <a:endParaRPr lang="en-GB" b="1" dirty="0"/>
          </a:p>
          <a:p>
            <a:pPr marL="285750" indent="-285750" algn="just">
              <a:buFont typeface="Wingdings" panose="05000000000000000000" pitchFamily="2" charset="2"/>
              <a:buChar char="ü"/>
            </a:pPr>
            <a:r>
              <a:rPr lang="en-GB" b="1" dirty="0" smtClean="0"/>
              <a:t>User </a:t>
            </a:r>
            <a:r>
              <a:rPr lang="en-GB" b="1" dirty="0"/>
              <a:t>will </a:t>
            </a:r>
            <a:r>
              <a:rPr lang="en-GB" b="1" dirty="0" smtClean="0"/>
              <a:t>write </a:t>
            </a:r>
            <a:r>
              <a:rPr lang="en-GB" b="1" dirty="0"/>
              <a:t>the RFID tags through RFID </a:t>
            </a:r>
            <a:r>
              <a:rPr lang="en-GB" b="1" dirty="0" smtClean="0"/>
              <a:t>Desktop Reader </a:t>
            </a:r>
            <a:r>
              <a:rPr lang="en-GB" b="1" dirty="0"/>
              <a:t>using RFID </a:t>
            </a:r>
            <a:r>
              <a:rPr lang="en-GB" b="1" dirty="0" smtClean="0"/>
              <a:t>application</a:t>
            </a:r>
            <a:r>
              <a:rPr lang="en-GB" b="1" dirty="0"/>
              <a:t>. </a:t>
            </a:r>
            <a:endParaRPr lang="en-US" b="1" dirty="0"/>
          </a:p>
        </p:txBody>
      </p:sp>
      <p:sp>
        <p:nvSpPr>
          <p:cNvPr id="9" name="Rectangle 8"/>
          <p:cNvSpPr/>
          <p:nvPr/>
        </p:nvSpPr>
        <p:spPr>
          <a:xfrm>
            <a:off x="8601714" y="2298981"/>
            <a:ext cx="1970467" cy="338554"/>
          </a:xfrm>
          <a:prstGeom prst="rect">
            <a:avLst/>
          </a:prstGeom>
        </p:spPr>
        <p:txBody>
          <a:bodyPr wrap="square">
            <a:spAutoFit/>
          </a:bodyPr>
          <a:lstStyle/>
          <a:p>
            <a:r>
              <a:rPr lang="en-US" sz="1600" b="1" dirty="0" smtClean="0"/>
              <a:t>ERP </a:t>
            </a:r>
            <a:r>
              <a:rPr lang="en-US" sz="1600" b="1" dirty="0"/>
              <a:t>Web Server</a:t>
            </a:r>
          </a:p>
        </p:txBody>
      </p:sp>
      <p:pic>
        <p:nvPicPr>
          <p:cNvPr id="10" name="Picture 9"/>
          <p:cNvPicPr>
            <a:picLocks noChangeAspect="1"/>
          </p:cNvPicPr>
          <p:nvPr/>
        </p:nvPicPr>
        <p:blipFill>
          <a:blip r:embed="rId5"/>
          <a:stretch>
            <a:fillRect/>
          </a:stretch>
        </p:blipFill>
        <p:spPr>
          <a:xfrm>
            <a:off x="897501" y="875967"/>
            <a:ext cx="1846408" cy="1423014"/>
          </a:xfrm>
          <a:prstGeom prst="rect">
            <a:avLst/>
          </a:prstGeom>
        </p:spPr>
      </p:pic>
      <p:sp>
        <p:nvSpPr>
          <p:cNvPr id="11" name="Rectangle 10"/>
          <p:cNvSpPr/>
          <p:nvPr/>
        </p:nvSpPr>
        <p:spPr>
          <a:xfrm>
            <a:off x="1024763" y="2198822"/>
            <a:ext cx="1658980" cy="338554"/>
          </a:xfrm>
          <a:prstGeom prst="rect">
            <a:avLst/>
          </a:prstGeom>
        </p:spPr>
        <p:txBody>
          <a:bodyPr wrap="none">
            <a:spAutoFit/>
          </a:bodyPr>
          <a:lstStyle/>
          <a:p>
            <a:r>
              <a:rPr lang="en-US" sz="1600" b="1" dirty="0"/>
              <a:t>RFID Plant Server</a:t>
            </a:r>
          </a:p>
        </p:txBody>
      </p:sp>
      <p:cxnSp>
        <p:nvCxnSpPr>
          <p:cNvPr id="12" name="Straight Arrow Connector 11"/>
          <p:cNvCxnSpPr>
            <a:stCxn id="4" idx="1"/>
          </p:cNvCxnSpPr>
          <p:nvPr/>
        </p:nvCxnSpPr>
        <p:spPr>
          <a:xfrm flipH="1">
            <a:off x="2683743" y="1578235"/>
            <a:ext cx="5750545" cy="23307"/>
          </a:xfrm>
          <a:prstGeom prst="straightConnector1">
            <a:avLst/>
          </a:prstGeom>
          <a:ln w="57150">
            <a:solidFill>
              <a:schemeClr val="accent1"/>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838111" y="2646026"/>
            <a:ext cx="16142" cy="998922"/>
          </a:xfrm>
          <a:prstGeom prst="straightConnector1">
            <a:avLst/>
          </a:prstGeom>
          <a:ln w="57150">
            <a:solidFill>
              <a:schemeClr val="accent1"/>
            </a:solidFill>
            <a:headEnd type="stealth"/>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97597" y="3823697"/>
            <a:ext cx="2281027" cy="46166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sz="2400" b="1" dirty="0" smtClean="0">
                <a:solidFill>
                  <a:schemeClr val="tx1"/>
                </a:solidFill>
              </a:rPr>
              <a:t>Tag Registration</a:t>
            </a:r>
            <a:endParaRPr lang="en-US" sz="2400" b="1" dirty="0">
              <a:solidFill>
                <a:schemeClr val="tx1"/>
              </a:solidFill>
            </a:endParaRPr>
          </a:p>
        </p:txBody>
      </p:sp>
      <p:sp>
        <p:nvSpPr>
          <p:cNvPr id="15" name="TextBox 14"/>
          <p:cNvSpPr txBox="1"/>
          <p:nvPr/>
        </p:nvSpPr>
        <p:spPr>
          <a:xfrm>
            <a:off x="3891304" y="645134"/>
            <a:ext cx="3335421"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b="1" dirty="0" smtClean="0">
                <a:solidFill>
                  <a:schemeClr val="tx1"/>
                </a:solidFill>
              </a:rPr>
              <a:t>Tag Registration Process</a:t>
            </a:r>
            <a:endParaRPr lang="en-US" sz="2400" b="1" dirty="0">
              <a:solidFill>
                <a:schemeClr val="tx1"/>
              </a:solidFill>
            </a:endParaRPr>
          </a:p>
        </p:txBody>
      </p:sp>
      <p:cxnSp>
        <p:nvCxnSpPr>
          <p:cNvPr id="16" name="Straight Connector 15"/>
          <p:cNvCxnSpPr/>
          <p:nvPr/>
        </p:nvCxnSpPr>
        <p:spPr>
          <a:xfrm>
            <a:off x="656825" y="4623515"/>
            <a:ext cx="0" cy="11848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46428" y="4623515"/>
            <a:ext cx="29933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56825" y="5806225"/>
            <a:ext cx="29933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19" name="Object 18"/>
          <p:cNvGraphicFramePr>
            <a:graphicFrameLocks noChangeAspect="1"/>
          </p:cNvGraphicFramePr>
          <p:nvPr>
            <p:extLst>
              <p:ext uri="{D42A27DB-BD31-4B8C-83A1-F6EECF244321}">
                <p14:modId xmlns:p14="http://schemas.microsoft.com/office/powerpoint/2010/main" val="385839498"/>
              </p:ext>
            </p:extLst>
          </p:nvPr>
        </p:nvGraphicFramePr>
        <p:xfrm>
          <a:off x="1090514" y="5500261"/>
          <a:ext cx="789161" cy="561208"/>
        </p:xfrm>
        <a:graphic>
          <a:graphicData uri="http://schemas.openxmlformats.org/presentationml/2006/ole">
            <mc:AlternateContent xmlns:mc="http://schemas.openxmlformats.org/markup-compatibility/2006">
              <mc:Choice xmlns:v="urn:schemas-microsoft-com:vml" Requires="v">
                <p:oleObj spid="_x0000_s2080" name="Bitmap Image" r:id="rId6" imgW="4334480" imgH="3142857" progId="Paint.Picture">
                  <p:embed/>
                </p:oleObj>
              </mc:Choice>
              <mc:Fallback>
                <p:oleObj name="Bitmap Image" r:id="rId6" imgW="4334480" imgH="3142857"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514" y="5500261"/>
                        <a:ext cx="789161" cy="561208"/>
                      </a:xfrm>
                      <a:prstGeom prst="rect">
                        <a:avLst/>
                      </a:prstGeom>
                      <a:noFill/>
                    </p:spPr>
                  </p:pic>
                </p:oleObj>
              </mc:Fallback>
            </mc:AlternateContent>
          </a:graphicData>
        </a:graphic>
      </p:graphicFrame>
      <p:pic>
        <p:nvPicPr>
          <p:cNvPr id="20" name="Picture 19"/>
          <p:cNvPicPr>
            <a:picLocks noChangeAspect="1" noChangeArrowheads="1"/>
          </p:cNvPicPr>
          <p:nvPr/>
        </p:nvPicPr>
        <p:blipFill>
          <a:blip r:embed="rId8" cstate="print"/>
          <a:srcRect/>
          <a:stretch>
            <a:fillRect/>
          </a:stretch>
        </p:blipFill>
        <p:spPr bwMode="auto">
          <a:xfrm rot="1215105">
            <a:off x="2122642" y="5542739"/>
            <a:ext cx="809625" cy="476250"/>
          </a:xfrm>
          <a:prstGeom prst="rect">
            <a:avLst/>
          </a:prstGeom>
          <a:noFill/>
          <a:ln w="9525">
            <a:noFill/>
            <a:miter lim="800000"/>
            <a:headEnd/>
            <a:tailEnd/>
          </a:ln>
        </p:spPr>
      </p:pic>
      <p:pic>
        <p:nvPicPr>
          <p:cNvPr id="21" name="Picture 20"/>
          <p:cNvPicPr>
            <a:picLocks noChangeAspect="1"/>
          </p:cNvPicPr>
          <p:nvPr/>
        </p:nvPicPr>
        <p:blipFill>
          <a:blip r:embed="rId9"/>
          <a:stretch>
            <a:fillRect/>
          </a:stretch>
        </p:blipFill>
        <p:spPr>
          <a:xfrm>
            <a:off x="10795700" y="5792685"/>
            <a:ext cx="1233173" cy="942973"/>
          </a:xfrm>
          <a:prstGeom prst="rect">
            <a:avLst/>
          </a:prstGeom>
        </p:spPr>
      </p:pic>
    </p:spTree>
    <p:extLst>
      <p:ext uri="{BB962C8B-B14F-4D97-AF65-F5344CB8AC3E}">
        <p14:creationId xmlns:p14="http://schemas.microsoft.com/office/powerpoint/2010/main" val="10939496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9484" y="5310102"/>
            <a:ext cx="5229574" cy="400110"/>
          </a:xfrm>
          <a:prstGeom prst="rect">
            <a:avLst/>
          </a:prstGeom>
        </p:spPr>
        <p:txBody>
          <a:bodyPr wrap="square">
            <a:spAutoFit/>
          </a:bodyPr>
          <a:lstStyle/>
          <a:p>
            <a:r>
              <a:rPr lang="en-GB" b="1" dirty="0"/>
              <a:t>User</a:t>
            </a:r>
            <a:r>
              <a:rPr lang="en-GB" sz="2000" b="1" dirty="0" smtClean="0">
                <a:solidFill>
                  <a:srgbClr val="000000"/>
                </a:solidFill>
                <a:latin typeface="Calibri" panose="020F0502020204030204" pitchFamily="34" charset="0"/>
              </a:rPr>
              <a:t> </a:t>
            </a:r>
            <a:r>
              <a:rPr lang="en-GB" b="1" dirty="0" smtClean="0"/>
              <a:t>will apply </a:t>
            </a:r>
            <a:r>
              <a:rPr lang="en-US" b="1" dirty="0"/>
              <a:t>m</a:t>
            </a:r>
            <a:r>
              <a:rPr lang="en-US" b="1" dirty="0" smtClean="0"/>
              <a:t>anually </a:t>
            </a:r>
            <a:r>
              <a:rPr lang="en-GB" b="1" dirty="0" smtClean="0"/>
              <a:t>the RFID tags on </a:t>
            </a:r>
            <a:r>
              <a:rPr lang="en-US" b="1" dirty="0" smtClean="0"/>
              <a:t>Bins</a:t>
            </a:r>
            <a:endParaRPr lang="en-US" b="1" dirty="0"/>
          </a:p>
        </p:txBody>
      </p:sp>
      <p:pic>
        <p:nvPicPr>
          <p:cNvPr id="3" name="Picture 2"/>
          <p:cNvPicPr>
            <a:picLocks noChangeAspect="1"/>
          </p:cNvPicPr>
          <p:nvPr/>
        </p:nvPicPr>
        <p:blipFill>
          <a:blip r:embed="rId2"/>
          <a:stretch>
            <a:fillRect/>
          </a:stretch>
        </p:blipFill>
        <p:spPr>
          <a:xfrm>
            <a:off x="2697208" y="2810511"/>
            <a:ext cx="2995254" cy="1220669"/>
          </a:xfrm>
          <a:prstGeom prst="rect">
            <a:avLst/>
          </a:prstGeom>
        </p:spPr>
      </p:pic>
      <p:sp>
        <p:nvSpPr>
          <p:cNvPr id="4" name="Rectangle 3"/>
          <p:cNvSpPr/>
          <p:nvPr/>
        </p:nvSpPr>
        <p:spPr>
          <a:xfrm>
            <a:off x="1075626" y="3979758"/>
            <a:ext cx="585417" cy="369332"/>
          </a:xfrm>
          <a:prstGeom prst="rect">
            <a:avLst/>
          </a:prstGeom>
        </p:spPr>
        <p:txBody>
          <a:bodyPr wrap="none">
            <a:spAutoFit/>
          </a:bodyPr>
          <a:lstStyle/>
          <a:p>
            <a:r>
              <a:rPr lang="en-US" b="1" dirty="0" smtClean="0"/>
              <a:t>Bins</a:t>
            </a:r>
            <a:endParaRPr lang="en-US" b="1" dirty="0"/>
          </a:p>
        </p:txBody>
      </p:sp>
      <p:sp>
        <p:nvSpPr>
          <p:cNvPr id="5" name="Rectangle 4"/>
          <p:cNvSpPr/>
          <p:nvPr/>
        </p:nvSpPr>
        <p:spPr>
          <a:xfrm>
            <a:off x="6265571" y="3600229"/>
            <a:ext cx="2094356" cy="338554"/>
          </a:xfrm>
          <a:prstGeom prst="rect">
            <a:avLst/>
          </a:prstGeom>
        </p:spPr>
        <p:txBody>
          <a:bodyPr wrap="none">
            <a:spAutoFit/>
          </a:bodyPr>
          <a:lstStyle/>
          <a:p>
            <a:r>
              <a:rPr lang="en-US" sz="1600" b="1" dirty="0"/>
              <a:t>Tag Fixing Mechanism </a:t>
            </a:r>
          </a:p>
        </p:txBody>
      </p:sp>
      <p:sp>
        <p:nvSpPr>
          <p:cNvPr id="6" name="Rectangle 5"/>
          <p:cNvSpPr/>
          <p:nvPr/>
        </p:nvSpPr>
        <p:spPr>
          <a:xfrm>
            <a:off x="8886110" y="4164424"/>
            <a:ext cx="1853008" cy="369332"/>
          </a:xfrm>
          <a:prstGeom prst="rect">
            <a:avLst/>
          </a:prstGeom>
        </p:spPr>
        <p:txBody>
          <a:bodyPr wrap="none">
            <a:spAutoFit/>
          </a:bodyPr>
          <a:lstStyle/>
          <a:p>
            <a:r>
              <a:rPr lang="en-US" b="1" dirty="0"/>
              <a:t>RFID Tagged </a:t>
            </a:r>
            <a:r>
              <a:rPr lang="en-US" b="1" dirty="0" smtClean="0"/>
              <a:t>Bins </a:t>
            </a:r>
          </a:p>
        </p:txBody>
      </p:sp>
      <p:sp>
        <p:nvSpPr>
          <p:cNvPr id="7" name="TextBox 6"/>
          <p:cNvSpPr txBox="1"/>
          <p:nvPr/>
        </p:nvSpPr>
        <p:spPr>
          <a:xfrm>
            <a:off x="4739425" y="1310448"/>
            <a:ext cx="3052293"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2400" b="1" dirty="0">
                <a:solidFill>
                  <a:schemeClr val="tx1"/>
                </a:solidFill>
              </a:rPr>
              <a:t>Tagging Process </a:t>
            </a:r>
          </a:p>
        </p:txBody>
      </p:sp>
      <p:sp>
        <p:nvSpPr>
          <p:cNvPr id="8" name="Right Arrow 7"/>
          <p:cNvSpPr/>
          <p:nvPr/>
        </p:nvSpPr>
        <p:spPr>
          <a:xfrm>
            <a:off x="6369058" y="2905211"/>
            <a:ext cx="1744513" cy="57677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774946" y="2533650"/>
            <a:ext cx="1632492" cy="1317204"/>
          </a:xfrm>
          <a:prstGeom prst="rect">
            <a:avLst/>
          </a:prstGeom>
        </p:spPr>
      </p:pic>
      <p:pic>
        <p:nvPicPr>
          <p:cNvPr id="16" name="Picture 15"/>
          <p:cNvPicPr>
            <a:picLocks noChangeAspect="1"/>
          </p:cNvPicPr>
          <p:nvPr/>
        </p:nvPicPr>
        <p:blipFill>
          <a:blip r:embed="rId3"/>
          <a:stretch>
            <a:fillRect/>
          </a:stretch>
        </p:blipFill>
        <p:spPr>
          <a:xfrm>
            <a:off x="8886110" y="2621579"/>
            <a:ext cx="1632492" cy="1317204"/>
          </a:xfrm>
          <a:prstGeom prst="rect">
            <a:avLst/>
          </a:prstGeom>
        </p:spPr>
      </p:pic>
      <p:pic>
        <p:nvPicPr>
          <p:cNvPr id="15" name="Picture 14"/>
          <p:cNvPicPr>
            <a:picLocks noChangeAspect="1" noChangeArrowheads="1"/>
          </p:cNvPicPr>
          <p:nvPr/>
        </p:nvPicPr>
        <p:blipFill rotWithShape="1">
          <a:blip r:embed="rId4" cstate="print"/>
          <a:srcRect l="4982" t="30927" r="11595" b="30197"/>
          <a:stretch/>
        </p:blipFill>
        <p:spPr bwMode="auto">
          <a:xfrm rot="11093565" flipV="1">
            <a:off x="9077686" y="3118150"/>
            <a:ext cx="675413" cy="272027"/>
          </a:xfrm>
          <a:prstGeom prst="rect">
            <a:avLst/>
          </a:prstGeom>
          <a:noFill/>
          <a:ln w="9525">
            <a:noFill/>
            <a:miter lim="800000"/>
            <a:headEnd/>
            <a:tailEnd/>
          </a:ln>
        </p:spPr>
      </p:pic>
      <p:pic>
        <p:nvPicPr>
          <p:cNvPr id="13" name="Picture 12"/>
          <p:cNvPicPr>
            <a:picLocks noChangeAspect="1"/>
          </p:cNvPicPr>
          <p:nvPr/>
        </p:nvPicPr>
        <p:blipFill>
          <a:blip r:embed="rId5"/>
          <a:stretch>
            <a:fillRect/>
          </a:stretch>
        </p:blipFill>
        <p:spPr>
          <a:xfrm>
            <a:off x="10795700" y="5792685"/>
            <a:ext cx="1233173" cy="942973"/>
          </a:xfrm>
          <a:prstGeom prst="rect">
            <a:avLst/>
          </a:prstGeom>
        </p:spPr>
      </p:pic>
    </p:spTree>
    <p:extLst>
      <p:ext uri="{BB962C8B-B14F-4D97-AF65-F5344CB8AC3E}">
        <p14:creationId xmlns:p14="http://schemas.microsoft.com/office/powerpoint/2010/main" val="26860539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774946" y="2533650"/>
            <a:ext cx="1632492" cy="1317204"/>
          </a:xfrm>
          <a:prstGeom prst="rect">
            <a:avLst/>
          </a:prstGeom>
        </p:spPr>
      </p:pic>
      <p:pic>
        <p:nvPicPr>
          <p:cNvPr id="2" name="Picture 1"/>
          <p:cNvPicPr>
            <a:picLocks noChangeAspect="1"/>
          </p:cNvPicPr>
          <p:nvPr/>
        </p:nvPicPr>
        <p:blipFill rotWithShape="1">
          <a:blip r:embed="rId3"/>
          <a:srcRect b="19606"/>
          <a:stretch/>
        </p:blipFill>
        <p:spPr>
          <a:xfrm>
            <a:off x="2641684" y="2496619"/>
            <a:ext cx="2571897" cy="1477900"/>
          </a:xfrm>
          <a:prstGeom prst="rect">
            <a:avLst/>
          </a:prstGeom>
        </p:spPr>
      </p:pic>
      <p:sp>
        <p:nvSpPr>
          <p:cNvPr id="4" name="Right Arrow 3"/>
          <p:cNvSpPr/>
          <p:nvPr/>
        </p:nvSpPr>
        <p:spPr>
          <a:xfrm>
            <a:off x="5461533" y="2968282"/>
            <a:ext cx="1222410" cy="534573"/>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Rectangle 5"/>
          <p:cNvSpPr/>
          <p:nvPr/>
        </p:nvSpPr>
        <p:spPr>
          <a:xfrm>
            <a:off x="3155058" y="4037355"/>
            <a:ext cx="1545147" cy="584775"/>
          </a:xfrm>
          <a:prstGeom prst="rect">
            <a:avLst/>
          </a:prstGeom>
        </p:spPr>
        <p:txBody>
          <a:bodyPr wrap="square">
            <a:spAutoFit/>
          </a:bodyPr>
          <a:lstStyle/>
          <a:p>
            <a:r>
              <a:rPr lang="en-US" sz="1600" b="1" dirty="0"/>
              <a:t>Fork Lift / Small Crane/Manual </a:t>
            </a:r>
          </a:p>
        </p:txBody>
      </p:sp>
      <p:sp>
        <p:nvSpPr>
          <p:cNvPr id="7" name="Rectangle 6"/>
          <p:cNvSpPr/>
          <p:nvPr/>
        </p:nvSpPr>
        <p:spPr>
          <a:xfrm>
            <a:off x="6604685" y="4869429"/>
            <a:ext cx="4305537" cy="338554"/>
          </a:xfrm>
          <a:prstGeom prst="rect">
            <a:avLst/>
          </a:prstGeom>
        </p:spPr>
        <p:txBody>
          <a:bodyPr wrap="square">
            <a:spAutoFit/>
          </a:bodyPr>
          <a:lstStyle/>
          <a:p>
            <a:r>
              <a:rPr lang="en-GB" sz="1600" b="1" dirty="0"/>
              <a:t>Fork Lift/Manual carrying </a:t>
            </a:r>
            <a:r>
              <a:rPr lang="en-US" sz="1600" b="1" dirty="0" smtClean="0"/>
              <a:t>RFID Tagged Bins</a:t>
            </a:r>
          </a:p>
        </p:txBody>
      </p:sp>
      <p:sp>
        <p:nvSpPr>
          <p:cNvPr id="8" name="Rectangle 7"/>
          <p:cNvSpPr/>
          <p:nvPr/>
        </p:nvSpPr>
        <p:spPr>
          <a:xfrm>
            <a:off x="360727" y="5317224"/>
            <a:ext cx="6978734" cy="646331"/>
          </a:xfrm>
          <a:prstGeom prst="rect">
            <a:avLst/>
          </a:prstGeom>
        </p:spPr>
        <p:txBody>
          <a:bodyPr wrap="square">
            <a:spAutoFit/>
          </a:bodyPr>
          <a:lstStyle/>
          <a:p>
            <a:r>
              <a:rPr lang="en-US" b="1" dirty="0"/>
              <a:t>For </a:t>
            </a:r>
            <a:r>
              <a:rPr lang="en-US" b="1" dirty="0" smtClean="0"/>
              <a:t>Loading Bay </a:t>
            </a:r>
            <a:r>
              <a:rPr lang="en-US" b="1" dirty="0"/>
              <a:t>user will pass the </a:t>
            </a:r>
            <a:r>
              <a:rPr lang="en-US" b="1" dirty="0" smtClean="0"/>
              <a:t>RFID Tagged Bins </a:t>
            </a:r>
          </a:p>
          <a:p>
            <a:r>
              <a:rPr lang="en-US" b="1" dirty="0" smtClean="0"/>
              <a:t> </a:t>
            </a:r>
            <a:r>
              <a:rPr lang="en-US" b="1" dirty="0"/>
              <a:t>through RFID Portal to </a:t>
            </a:r>
            <a:r>
              <a:rPr lang="en-US" b="1" dirty="0" smtClean="0"/>
              <a:t>load inside truck</a:t>
            </a:r>
            <a:r>
              <a:rPr lang="en-US" sz="1600" dirty="0" smtClean="0"/>
              <a:t>. </a:t>
            </a:r>
            <a:endParaRPr lang="en-US" sz="1600" b="1" dirty="0"/>
          </a:p>
        </p:txBody>
      </p:sp>
      <p:pic>
        <p:nvPicPr>
          <p:cNvPr id="11" name="Picture 10"/>
          <p:cNvPicPr>
            <a:picLocks noChangeAspect="1"/>
          </p:cNvPicPr>
          <p:nvPr/>
        </p:nvPicPr>
        <p:blipFill rotWithShape="1">
          <a:blip r:embed="rId4"/>
          <a:srcRect l="2332"/>
          <a:stretch/>
        </p:blipFill>
        <p:spPr>
          <a:xfrm>
            <a:off x="9405213" y="815800"/>
            <a:ext cx="1970467" cy="1441493"/>
          </a:xfrm>
          <a:prstGeom prst="rect">
            <a:avLst/>
          </a:prstGeom>
        </p:spPr>
      </p:pic>
      <p:pic>
        <p:nvPicPr>
          <p:cNvPr id="12" name="Picture 11"/>
          <p:cNvPicPr>
            <a:picLocks noChangeAspect="1"/>
          </p:cNvPicPr>
          <p:nvPr/>
        </p:nvPicPr>
        <p:blipFill>
          <a:blip r:embed="rId5"/>
          <a:stretch>
            <a:fillRect/>
          </a:stretch>
        </p:blipFill>
        <p:spPr>
          <a:xfrm>
            <a:off x="444881" y="725933"/>
            <a:ext cx="1846408" cy="1423014"/>
          </a:xfrm>
          <a:prstGeom prst="rect">
            <a:avLst/>
          </a:prstGeom>
        </p:spPr>
      </p:pic>
      <p:sp>
        <p:nvSpPr>
          <p:cNvPr id="13" name="Rectangle 12"/>
          <p:cNvSpPr/>
          <p:nvPr/>
        </p:nvSpPr>
        <p:spPr>
          <a:xfrm>
            <a:off x="515072" y="2088016"/>
            <a:ext cx="1776217" cy="338554"/>
          </a:xfrm>
          <a:prstGeom prst="rect">
            <a:avLst/>
          </a:prstGeom>
        </p:spPr>
        <p:txBody>
          <a:bodyPr wrap="square">
            <a:spAutoFit/>
          </a:bodyPr>
          <a:lstStyle/>
          <a:p>
            <a:r>
              <a:rPr lang="en-US" sz="1600" b="1" dirty="0" smtClean="0"/>
              <a:t>ERP Web </a:t>
            </a:r>
            <a:r>
              <a:rPr lang="en-US" sz="1600" b="1" dirty="0"/>
              <a:t>Server</a:t>
            </a:r>
          </a:p>
        </p:txBody>
      </p:sp>
      <p:sp>
        <p:nvSpPr>
          <p:cNvPr id="14" name="Rectangle 13"/>
          <p:cNvSpPr/>
          <p:nvPr/>
        </p:nvSpPr>
        <p:spPr>
          <a:xfrm>
            <a:off x="10052466" y="2191948"/>
            <a:ext cx="1658980" cy="338554"/>
          </a:xfrm>
          <a:prstGeom prst="rect">
            <a:avLst/>
          </a:prstGeom>
        </p:spPr>
        <p:txBody>
          <a:bodyPr wrap="none">
            <a:spAutoFit/>
          </a:bodyPr>
          <a:lstStyle/>
          <a:p>
            <a:r>
              <a:rPr lang="en-US" sz="1600" b="1" dirty="0"/>
              <a:t>RFID Plant Server</a:t>
            </a:r>
          </a:p>
        </p:txBody>
      </p:sp>
      <p:cxnSp>
        <p:nvCxnSpPr>
          <p:cNvPr id="16" name="Straight Arrow Connector 15"/>
          <p:cNvCxnSpPr/>
          <p:nvPr/>
        </p:nvCxnSpPr>
        <p:spPr>
          <a:xfrm flipH="1">
            <a:off x="10037647" y="3611593"/>
            <a:ext cx="1827428" cy="18910"/>
          </a:xfrm>
          <a:prstGeom prst="straightConnector1">
            <a:avLst/>
          </a:prstGeom>
          <a:ln w="57150">
            <a:solidFill>
              <a:schemeClr val="accent1"/>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97576" y="1528157"/>
            <a:ext cx="7235290" cy="8390"/>
          </a:xfrm>
          <a:prstGeom prst="straightConnector1">
            <a:avLst/>
          </a:prstGeom>
          <a:ln w="57150">
            <a:solidFill>
              <a:schemeClr val="accent1"/>
            </a:solidFill>
            <a:headEnd type="stealth"/>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181082" y="431035"/>
            <a:ext cx="5769735"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b="1" dirty="0" smtClean="0">
                <a:solidFill>
                  <a:schemeClr val="tx1"/>
                </a:solidFill>
              </a:rPr>
              <a:t>Loading Bay (Dispatch  and Receiving point)</a:t>
            </a:r>
            <a:endParaRPr lang="en-US" sz="2400" b="1" dirty="0">
              <a:solidFill>
                <a:schemeClr val="tx1"/>
              </a:solidFill>
            </a:endParaRPr>
          </a:p>
        </p:txBody>
      </p:sp>
      <p:cxnSp>
        <p:nvCxnSpPr>
          <p:cNvPr id="20" name="Straight Connector 19"/>
          <p:cNvCxnSpPr/>
          <p:nvPr/>
        </p:nvCxnSpPr>
        <p:spPr>
          <a:xfrm>
            <a:off x="11865075" y="1536546"/>
            <a:ext cx="0" cy="209395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1255724" y="1528157"/>
            <a:ext cx="60935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075626" y="4147185"/>
            <a:ext cx="638316" cy="369332"/>
          </a:xfrm>
          <a:prstGeom prst="rect">
            <a:avLst/>
          </a:prstGeom>
        </p:spPr>
        <p:txBody>
          <a:bodyPr wrap="none">
            <a:spAutoFit/>
          </a:bodyPr>
          <a:lstStyle/>
          <a:p>
            <a:r>
              <a:rPr lang="en-US" b="1" dirty="0" smtClean="0"/>
              <a:t>Bins </a:t>
            </a:r>
            <a:endParaRPr lang="en-US" b="1" dirty="0"/>
          </a:p>
        </p:txBody>
      </p:sp>
      <p:pic>
        <p:nvPicPr>
          <p:cNvPr id="27" name="Picture 5"/>
          <p:cNvPicPr>
            <a:picLocks noChangeAspect="1" noChangeArrowheads="1"/>
          </p:cNvPicPr>
          <p:nvPr/>
        </p:nvPicPr>
        <p:blipFill>
          <a:blip r:embed="rId6">
            <a:extLst>
              <a:ext uri="{28A0092B-C50C-407E-A947-70E740481C1C}">
                <a14:useLocalDpi xmlns:a14="http://schemas.microsoft.com/office/drawing/2010/main" val="0"/>
              </a:ext>
            </a:extLst>
          </a:blip>
          <a:srcRect l="50000" r="12500"/>
          <a:stretch>
            <a:fillRect/>
          </a:stretch>
        </p:blipFill>
        <p:spPr bwMode="auto">
          <a:xfrm>
            <a:off x="6683773" y="2840632"/>
            <a:ext cx="457200" cy="207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55971" r="12500"/>
          <a:stretch/>
        </p:blipFill>
        <p:spPr bwMode="auto">
          <a:xfrm>
            <a:off x="9514439" y="2259261"/>
            <a:ext cx="384399" cy="207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noChangeArrowheads="1"/>
          </p:cNvPicPr>
          <p:nvPr/>
        </p:nvPicPr>
        <p:blipFill rotWithShape="1">
          <a:blip r:embed="rId7" cstate="print"/>
          <a:srcRect l="4982" t="30927" r="11595" b="30197"/>
          <a:stretch/>
        </p:blipFill>
        <p:spPr bwMode="auto">
          <a:xfrm rot="632741">
            <a:off x="906610" y="3147424"/>
            <a:ext cx="675413" cy="185151"/>
          </a:xfrm>
          <a:prstGeom prst="rect">
            <a:avLst/>
          </a:prstGeom>
          <a:noFill/>
          <a:ln w="9525">
            <a:noFill/>
            <a:miter lim="800000"/>
            <a:headEnd/>
            <a:tailEnd/>
          </a:ln>
        </p:spPr>
      </p:pic>
      <p:pic>
        <p:nvPicPr>
          <p:cNvPr id="25" name="Picture 24"/>
          <p:cNvPicPr>
            <a:picLocks noChangeAspect="1"/>
          </p:cNvPicPr>
          <p:nvPr/>
        </p:nvPicPr>
        <p:blipFill>
          <a:blip r:embed="rId2"/>
          <a:stretch>
            <a:fillRect/>
          </a:stretch>
        </p:blipFill>
        <p:spPr>
          <a:xfrm>
            <a:off x="7456947" y="2956509"/>
            <a:ext cx="1632492" cy="1317204"/>
          </a:xfrm>
          <a:prstGeom prst="rect">
            <a:avLst/>
          </a:prstGeom>
        </p:spPr>
      </p:pic>
      <p:pic>
        <p:nvPicPr>
          <p:cNvPr id="26" name="Picture 25"/>
          <p:cNvPicPr>
            <a:picLocks noChangeAspect="1" noChangeArrowheads="1"/>
          </p:cNvPicPr>
          <p:nvPr/>
        </p:nvPicPr>
        <p:blipFill rotWithShape="1">
          <a:blip r:embed="rId7" cstate="print"/>
          <a:srcRect l="4982" t="30927" r="11595" b="30197"/>
          <a:stretch/>
        </p:blipFill>
        <p:spPr bwMode="auto">
          <a:xfrm rot="632741">
            <a:off x="7588611" y="3570283"/>
            <a:ext cx="675413" cy="185151"/>
          </a:xfrm>
          <a:prstGeom prst="rect">
            <a:avLst/>
          </a:prstGeom>
          <a:noFill/>
          <a:ln w="9525">
            <a:noFill/>
            <a:miter lim="800000"/>
            <a:headEnd/>
            <a:tailEnd/>
          </a:ln>
        </p:spPr>
      </p:pic>
      <p:pic>
        <p:nvPicPr>
          <p:cNvPr id="28" name="Picture 27"/>
          <p:cNvPicPr>
            <a:picLocks noChangeAspect="1"/>
          </p:cNvPicPr>
          <p:nvPr/>
        </p:nvPicPr>
        <p:blipFill>
          <a:blip r:embed="rId8"/>
          <a:stretch>
            <a:fillRect/>
          </a:stretch>
        </p:blipFill>
        <p:spPr>
          <a:xfrm>
            <a:off x="10795700" y="5792685"/>
            <a:ext cx="1233173" cy="942973"/>
          </a:xfrm>
          <a:prstGeom prst="rect">
            <a:avLst/>
          </a:prstGeom>
        </p:spPr>
      </p:pic>
    </p:spTree>
    <p:extLst>
      <p:ext uri="{BB962C8B-B14F-4D97-AF65-F5344CB8AC3E}">
        <p14:creationId xmlns:p14="http://schemas.microsoft.com/office/powerpoint/2010/main" val="1515468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2"/>
          <p:cNvGrpSpPr>
            <a:grpSpLocks/>
          </p:cNvGrpSpPr>
          <p:nvPr/>
        </p:nvGrpSpPr>
        <p:grpSpPr bwMode="auto">
          <a:xfrm>
            <a:off x="1289264" y="1468136"/>
            <a:ext cx="8915400" cy="4343400"/>
            <a:chOff x="576" y="960"/>
            <a:chExt cx="5616" cy="2736"/>
          </a:xfrm>
        </p:grpSpPr>
        <p:pic>
          <p:nvPicPr>
            <p:cNvPr id="4" name="Picture 14" descr="Compute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960"/>
              <a:ext cx="624"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9"/>
            <p:cNvCxnSpPr>
              <a:cxnSpLocks noChangeShapeType="1"/>
            </p:cNvCxnSpPr>
            <p:nvPr/>
          </p:nvCxnSpPr>
          <p:spPr bwMode="auto">
            <a:xfrm flipH="1">
              <a:off x="4021" y="2077"/>
              <a:ext cx="1961" cy="12"/>
            </a:xfrm>
            <a:prstGeom prst="straightConnector1">
              <a:avLst/>
            </a:prstGeom>
            <a:noFill/>
            <a:ln w="22225" algn="ctr">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8" name="Straight Arrow Connector 20"/>
            <p:cNvCxnSpPr>
              <a:cxnSpLocks noChangeShapeType="1"/>
            </p:cNvCxnSpPr>
            <p:nvPr/>
          </p:nvCxnSpPr>
          <p:spPr bwMode="auto">
            <a:xfrm flipH="1" flipV="1">
              <a:off x="1248" y="1392"/>
              <a:ext cx="1579" cy="375"/>
            </a:xfrm>
            <a:prstGeom prst="straightConnector1">
              <a:avLst/>
            </a:prstGeom>
            <a:noFill/>
            <a:ln w="22225" algn="ctr">
              <a:solidFill>
                <a:schemeClr val="tx1"/>
              </a:solidFill>
              <a:prstDash val="dash"/>
              <a:round/>
              <a:headEnd/>
              <a:tailEnd type="arrow" w="med" len="med"/>
            </a:ln>
            <a:extLst>
              <a:ext uri="{909E8E84-426E-40DD-AFC4-6F175D3DCCD1}">
                <a14:hiddenFill xmlns:a14="http://schemas.microsoft.com/office/drawing/2010/main">
                  <a:noFill/>
                </a14:hiddenFill>
              </a:ext>
            </a:extLst>
          </p:spPr>
        </p:cxnSp>
        <p:sp>
          <p:nvSpPr>
            <p:cNvPr id="9" name="Documents"/>
            <p:cNvSpPr>
              <a:spLocks noEditPoints="1" noChangeArrowheads="1"/>
            </p:cNvSpPr>
            <p:nvPr/>
          </p:nvSpPr>
          <p:spPr bwMode="auto">
            <a:xfrm>
              <a:off x="2112" y="2880"/>
              <a:ext cx="336" cy="384"/>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fontAlgn="auto">
                <a:spcBef>
                  <a:spcPts val="0"/>
                </a:spcBef>
                <a:spcAft>
                  <a:spcPts val="0"/>
                </a:spcAft>
                <a:defRPr/>
              </a:pPr>
              <a:endParaRPr lang="en-IN">
                <a:latin typeface="+mn-lt"/>
                <a:cs typeface="+mn-cs"/>
              </a:endParaRPr>
            </a:p>
          </p:txBody>
        </p:sp>
        <p:sp>
          <p:nvSpPr>
            <p:cNvPr id="10" name="Can 24"/>
            <p:cNvSpPr>
              <a:spLocks noChangeArrowheads="1"/>
            </p:cNvSpPr>
            <p:nvPr/>
          </p:nvSpPr>
          <p:spPr bwMode="auto">
            <a:xfrm>
              <a:off x="720" y="2640"/>
              <a:ext cx="480" cy="672"/>
            </a:xfrm>
            <a:prstGeom prst="can">
              <a:avLst>
                <a:gd name="adj" fmla="val 24999"/>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Calibri" panose="020F0502020204030204" pitchFamily="34" charset="0"/>
              </a:endParaRPr>
            </a:p>
          </p:txBody>
        </p:sp>
        <p:cxnSp>
          <p:nvCxnSpPr>
            <p:cNvPr id="11" name="Straight Arrow Connector 10"/>
            <p:cNvCxnSpPr/>
            <p:nvPr/>
          </p:nvCxnSpPr>
          <p:spPr bwMode="auto">
            <a:xfrm rot="16200000" flipH="1">
              <a:off x="354" y="2065"/>
              <a:ext cx="1199" cy="24"/>
            </a:xfrm>
            <a:prstGeom prst="straightConnector1">
              <a:avLst/>
            </a:prstGeom>
            <a:solidFill>
              <a:schemeClr val="accent1"/>
            </a:solidFill>
            <a:ln w="34925" cap="flat" cmpd="sng" algn="ctr">
              <a:solidFill>
                <a:schemeClr val="accent1">
                  <a:lumMod val="75000"/>
                </a:schemeClr>
              </a:solidFill>
              <a:prstDash val="dash"/>
              <a:round/>
              <a:headEnd type="arrow" w="med" len="med"/>
              <a:tailEnd type="arrow"/>
            </a:ln>
            <a:effectLst/>
          </p:spPr>
        </p:cxnSp>
        <p:cxnSp>
          <p:nvCxnSpPr>
            <p:cNvPr id="12" name="Straight Arrow Connector 37"/>
            <p:cNvCxnSpPr>
              <a:cxnSpLocks noChangeShapeType="1"/>
            </p:cNvCxnSpPr>
            <p:nvPr/>
          </p:nvCxnSpPr>
          <p:spPr bwMode="auto">
            <a:xfrm rot="10800000">
              <a:off x="1248" y="3072"/>
              <a:ext cx="816" cy="1"/>
            </a:xfrm>
            <a:prstGeom prst="straightConnector1">
              <a:avLst/>
            </a:prstGeom>
            <a:noFill/>
            <a:ln w="22225" algn="ctr">
              <a:solidFill>
                <a:schemeClr val="tx1"/>
              </a:solidFill>
              <a:prstDash val="dash"/>
              <a:round/>
              <a:headEnd type="arrow" w="med" len="med"/>
              <a:tailEnd/>
            </a:ln>
            <a:extLst>
              <a:ext uri="{909E8E84-426E-40DD-AFC4-6F175D3DCCD1}">
                <a14:hiddenFill xmlns:a14="http://schemas.microsoft.com/office/drawing/2010/main">
                  <a:noFill/>
                </a14:hiddenFill>
              </a:ext>
            </a:extLst>
          </p:spPr>
        </p:cxnSp>
        <p:sp>
          <p:nvSpPr>
            <p:cNvPr id="13" name="Right Brace 44"/>
            <p:cNvSpPr>
              <a:spLocks/>
            </p:cNvSpPr>
            <p:nvPr/>
          </p:nvSpPr>
          <p:spPr bwMode="auto">
            <a:xfrm>
              <a:off x="4752" y="960"/>
              <a:ext cx="288" cy="2736"/>
            </a:xfrm>
            <a:prstGeom prst="rightBrace">
              <a:avLst>
                <a:gd name="adj1" fmla="val 8313"/>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Calibri" panose="020F0502020204030204" pitchFamily="34" charset="0"/>
              </a:endParaRPr>
            </a:p>
          </p:txBody>
        </p:sp>
        <p:sp>
          <p:nvSpPr>
            <p:cNvPr id="14" name="TextBox 45"/>
            <p:cNvSpPr txBox="1">
              <a:spLocks noChangeArrowheads="1"/>
            </p:cNvSpPr>
            <p:nvPr/>
          </p:nvSpPr>
          <p:spPr bwMode="auto">
            <a:xfrm>
              <a:off x="5124" y="2160"/>
              <a:ext cx="106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200">
                  <a:solidFill>
                    <a:srgbClr val="FF0000"/>
                  </a:solidFill>
                </a:rPr>
                <a:t>**</a:t>
              </a:r>
              <a:r>
                <a:rPr lang="en-US" sz="1200"/>
                <a:t> No. Of Antenna Depend of  Length/ Width of Gate</a:t>
              </a:r>
            </a:p>
          </p:txBody>
        </p:sp>
        <p:sp>
          <p:nvSpPr>
            <p:cNvPr id="15" name="TextBox 46"/>
            <p:cNvSpPr txBox="1">
              <a:spLocks noChangeArrowheads="1"/>
            </p:cNvSpPr>
            <p:nvPr/>
          </p:nvSpPr>
          <p:spPr bwMode="auto">
            <a:xfrm>
              <a:off x="3097" y="1582"/>
              <a:ext cx="6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dirty="0"/>
                <a:t>Reader</a:t>
              </a:r>
            </a:p>
          </p:txBody>
        </p:sp>
        <p:sp>
          <p:nvSpPr>
            <p:cNvPr id="16" name="TextBox 47"/>
            <p:cNvSpPr txBox="1">
              <a:spLocks noChangeArrowheads="1"/>
            </p:cNvSpPr>
            <p:nvPr/>
          </p:nvSpPr>
          <p:spPr bwMode="auto">
            <a:xfrm>
              <a:off x="576" y="3312"/>
              <a:ext cx="8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t>Database</a:t>
              </a:r>
            </a:p>
          </p:txBody>
        </p:sp>
        <p:sp>
          <p:nvSpPr>
            <p:cNvPr id="17" name="TextBox 48"/>
            <p:cNvSpPr txBox="1">
              <a:spLocks noChangeArrowheads="1"/>
            </p:cNvSpPr>
            <p:nvPr/>
          </p:nvSpPr>
          <p:spPr bwMode="auto">
            <a:xfrm>
              <a:off x="1920" y="3279"/>
              <a:ext cx="8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t>Reports</a:t>
              </a:r>
            </a:p>
          </p:txBody>
        </p:sp>
      </p:grpSp>
      <p:sp>
        <p:nvSpPr>
          <p:cNvPr id="20" name="Rectangle 19"/>
          <p:cNvSpPr/>
          <p:nvPr/>
        </p:nvSpPr>
        <p:spPr>
          <a:xfrm>
            <a:off x="10082588" y="2970179"/>
            <a:ext cx="1515267" cy="1524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rot="16200000">
            <a:off x="9850651" y="4016006"/>
            <a:ext cx="536575" cy="1714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t>ANT-2</a:t>
            </a:r>
          </a:p>
        </p:txBody>
      </p:sp>
      <p:sp>
        <p:nvSpPr>
          <p:cNvPr id="27" name="Rectangle 26"/>
          <p:cNvSpPr/>
          <p:nvPr/>
        </p:nvSpPr>
        <p:spPr>
          <a:xfrm rot="16200000">
            <a:off x="9831840" y="3291504"/>
            <a:ext cx="534988" cy="1714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t>ANT-1</a:t>
            </a:r>
          </a:p>
        </p:txBody>
      </p:sp>
      <p:sp>
        <p:nvSpPr>
          <p:cNvPr id="28" name="Rectangle 27"/>
          <p:cNvSpPr/>
          <p:nvPr/>
        </p:nvSpPr>
        <p:spPr>
          <a:xfrm rot="16200000">
            <a:off x="11325388" y="3286617"/>
            <a:ext cx="536575" cy="16986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t>ANT-3</a:t>
            </a:r>
          </a:p>
        </p:txBody>
      </p:sp>
      <p:sp>
        <p:nvSpPr>
          <p:cNvPr id="29" name="Rectangle 28"/>
          <p:cNvSpPr/>
          <p:nvPr/>
        </p:nvSpPr>
        <p:spPr>
          <a:xfrm rot="16200000">
            <a:off x="11354772" y="4016800"/>
            <a:ext cx="536575" cy="16986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t>ANT-4</a:t>
            </a:r>
          </a:p>
        </p:txBody>
      </p:sp>
      <p:sp>
        <p:nvSpPr>
          <p:cNvPr id="38" name="Rectangle 37"/>
          <p:cNvSpPr/>
          <p:nvPr/>
        </p:nvSpPr>
        <p:spPr>
          <a:xfrm>
            <a:off x="5444557" y="4408090"/>
            <a:ext cx="1313645" cy="825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Reader will Buffer Tag </a:t>
            </a:r>
            <a:r>
              <a:rPr lang="en-US" dirty="0"/>
              <a:t>U</a:t>
            </a:r>
            <a:r>
              <a:rPr lang="en-US" dirty="0" smtClean="0"/>
              <a:t>ID </a:t>
            </a:r>
            <a:endParaRPr lang="en-US" dirty="0"/>
          </a:p>
        </p:txBody>
      </p:sp>
      <p:cxnSp>
        <p:nvCxnSpPr>
          <p:cNvPr id="40" name="Straight Arrow Connector 20"/>
          <p:cNvCxnSpPr>
            <a:cxnSpLocks noChangeShapeType="1"/>
          </p:cNvCxnSpPr>
          <p:nvPr/>
        </p:nvCxnSpPr>
        <p:spPr bwMode="auto">
          <a:xfrm flipH="1">
            <a:off x="6097539" y="3843895"/>
            <a:ext cx="11370" cy="515671"/>
          </a:xfrm>
          <a:prstGeom prst="straightConnector1">
            <a:avLst/>
          </a:prstGeom>
          <a:noFill/>
          <a:ln w="22225" algn="ctr">
            <a:solidFill>
              <a:schemeClr val="tx1"/>
            </a:solidFill>
            <a:prstDash val="dash"/>
            <a:round/>
            <a:headEnd/>
            <a:tailEnd type="arrow" w="med" len="med"/>
          </a:ln>
          <a:extLst>
            <a:ext uri="{909E8E84-426E-40DD-AFC4-6F175D3DCCD1}">
              <a14:hiddenFill xmlns:a14="http://schemas.microsoft.com/office/drawing/2010/main">
                <a:noFill/>
              </a14:hiddenFill>
            </a:ext>
          </a:extLst>
        </p:spPr>
      </p:cxnSp>
      <p:sp>
        <p:nvSpPr>
          <p:cNvPr id="23" name="TextBox 22"/>
          <p:cNvSpPr txBox="1"/>
          <p:nvPr/>
        </p:nvSpPr>
        <p:spPr>
          <a:xfrm>
            <a:off x="2584664" y="431035"/>
            <a:ext cx="6276001"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b="1" dirty="0" smtClean="0">
                <a:solidFill>
                  <a:schemeClr val="tx1"/>
                </a:solidFill>
              </a:rPr>
              <a:t>RFID Reader &amp; Antenna with back hand method</a:t>
            </a:r>
            <a:endParaRPr lang="en-US" sz="2400" b="1" dirty="0">
              <a:solidFill>
                <a:schemeClr val="tx1"/>
              </a:solidFill>
            </a:endParaRPr>
          </a:p>
        </p:txBody>
      </p:sp>
      <p:pic>
        <p:nvPicPr>
          <p:cNvPr id="24" name="Picture 23"/>
          <p:cNvPicPr>
            <a:picLocks noChangeAspect="1"/>
          </p:cNvPicPr>
          <p:nvPr/>
        </p:nvPicPr>
        <p:blipFill>
          <a:blip r:embed="rId4"/>
          <a:stretch>
            <a:fillRect/>
          </a:stretch>
        </p:blipFill>
        <p:spPr>
          <a:xfrm>
            <a:off x="10795700" y="5792685"/>
            <a:ext cx="1233173" cy="942973"/>
          </a:xfrm>
          <a:prstGeom prst="rect">
            <a:avLst/>
          </a:prstGeom>
        </p:spPr>
      </p:pic>
      <p:pic>
        <p:nvPicPr>
          <p:cNvPr id="25" name="Picture 24"/>
          <p:cNvPicPr>
            <a:picLocks noChangeAspect="1"/>
          </p:cNvPicPr>
          <p:nvPr/>
        </p:nvPicPr>
        <p:blipFill>
          <a:blip r:embed="rId5"/>
          <a:stretch>
            <a:fillRect/>
          </a:stretch>
        </p:blipFill>
        <p:spPr>
          <a:xfrm flipH="1">
            <a:off x="5198854" y="2846230"/>
            <a:ext cx="1369370" cy="901522"/>
          </a:xfrm>
          <a:prstGeom prst="rect">
            <a:avLst/>
          </a:prstGeom>
        </p:spPr>
      </p:pic>
    </p:spTree>
    <p:extLst>
      <p:ext uri="{BB962C8B-B14F-4D97-AF65-F5344CB8AC3E}">
        <p14:creationId xmlns:p14="http://schemas.microsoft.com/office/powerpoint/2010/main" val="9520374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4039978" y="521187"/>
            <a:ext cx="2631280"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b="1" dirty="0" smtClean="0">
                <a:solidFill>
                  <a:schemeClr val="tx1"/>
                </a:solidFill>
              </a:rPr>
              <a:t>Site demo Video</a:t>
            </a:r>
            <a:endParaRPr lang="en-US" sz="2400" b="1" dirty="0">
              <a:solidFill>
                <a:schemeClr val="tx1"/>
              </a:solidFill>
            </a:endParaRPr>
          </a:p>
        </p:txBody>
      </p:sp>
      <p:pic>
        <p:nvPicPr>
          <p:cNvPr id="24" name="Picture 23"/>
          <p:cNvPicPr>
            <a:picLocks noChangeAspect="1"/>
          </p:cNvPicPr>
          <p:nvPr/>
        </p:nvPicPr>
        <p:blipFill>
          <a:blip r:embed="rId4"/>
          <a:stretch>
            <a:fillRect/>
          </a:stretch>
        </p:blipFill>
        <p:spPr>
          <a:xfrm>
            <a:off x="10795700" y="5792685"/>
            <a:ext cx="1233173" cy="942973"/>
          </a:xfrm>
          <a:prstGeom prst="rect">
            <a:avLst/>
          </a:prstGeom>
        </p:spPr>
      </p:pic>
      <p:pic>
        <p:nvPicPr>
          <p:cNvPr id="7" name="Bins track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6975" y="1198807"/>
            <a:ext cx="10869769" cy="4661079"/>
          </a:xfrm>
          <a:prstGeom prst="rect">
            <a:avLst/>
          </a:prstGeom>
        </p:spPr>
      </p:pic>
    </p:spTree>
    <p:extLst>
      <p:ext uri="{BB962C8B-B14F-4D97-AF65-F5344CB8AC3E}">
        <p14:creationId xmlns:p14="http://schemas.microsoft.com/office/powerpoint/2010/main" val="20940794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mute="1">
                <p:cTn id="7"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0483" y="4034278"/>
            <a:ext cx="1624227" cy="338554"/>
          </a:xfrm>
          <a:prstGeom prst="rect">
            <a:avLst/>
          </a:prstGeom>
        </p:spPr>
        <p:txBody>
          <a:bodyPr wrap="none">
            <a:spAutoFit/>
          </a:bodyPr>
          <a:lstStyle/>
          <a:p>
            <a:r>
              <a:rPr lang="en-US" sz="1600" b="1" dirty="0" smtClean="0"/>
              <a:t>RFID Tagged Bins</a:t>
            </a:r>
            <a:endParaRPr lang="en-US" sz="1600" b="1" dirty="0"/>
          </a:p>
        </p:txBody>
      </p:sp>
      <p:pic>
        <p:nvPicPr>
          <p:cNvPr id="5" name="Picture 4"/>
          <p:cNvPicPr>
            <a:picLocks noChangeAspect="1"/>
          </p:cNvPicPr>
          <p:nvPr/>
        </p:nvPicPr>
        <p:blipFill>
          <a:blip r:embed="rId2"/>
          <a:stretch>
            <a:fillRect/>
          </a:stretch>
        </p:blipFill>
        <p:spPr>
          <a:xfrm>
            <a:off x="4449341" y="2471333"/>
            <a:ext cx="1808736" cy="1596834"/>
          </a:xfrm>
          <a:prstGeom prst="rect">
            <a:avLst/>
          </a:prstGeom>
        </p:spPr>
      </p:pic>
      <p:sp>
        <p:nvSpPr>
          <p:cNvPr id="6" name="Right Arrow 5"/>
          <p:cNvSpPr/>
          <p:nvPr/>
        </p:nvSpPr>
        <p:spPr>
          <a:xfrm>
            <a:off x="2792167" y="2948435"/>
            <a:ext cx="1354093" cy="573758"/>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Left-Right Arrow 6"/>
          <p:cNvSpPr/>
          <p:nvPr/>
        </p:nvSpPr>
        <p:spPr>
          <a:xfrm>
            <a:off x="6618643" y="2948435"/>
            <a:ext cx="1393386" cy="573758"/>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8690157" y="2800633"/>
            <a:ext cx="1349395" cy="1105972"/>
          </a:xfrm>
          <a:prstGeom prst="rect">
            <a:avLst/>
          </a:prstGeom>
        </p:spPr>
      </p:pic>
      <p:pic>
        <p:nvPicPr>
          <p:cNvPr id="9" name="Picture 8"/>
          <p:cNvPicPr>
            <a:picLocks noChangeAspect="1"/>
          </p:cNvPicPr>
          <p:nvPr/>
        </p:nvPicPr>
        <p:blipFill>
          <a:blip r:embed="rId4"/>
          <a:stretch>
            <a:fillRect/>
          </a:stretch>
        </p:blipFill>
        <p:spPr>
          <a:xfrm>
            <a:off x="6278879" y="4855779"/>
            <a:ext cx="1747218" cy="1137058"/>
          </a:xfrm>
          <a:prstGeom prst="rect">
            <a:avLst/>
          </a:prstGeom>
        </p:spPr>
      </p:pic>
      <p:sp>
        <p:nvSpPr>
          <p:cNvPr id="10" name="Rectangle 9"/>
          <p:cNvSpPr/>
          <p:nvPr/>
        </p:nvSpPr>
        <p:spPr>
          <a:xfrm>
            <a:off x="5972549" y="5970697"/>
            <a:ext cx="2359877" cy="369332"/>
          </a:xfrm>
          <a:prstGeom prst="rect">
            <a:avLst/>
          </a:prstGeom>
        </p:spPr>
        <p:txBody>
          <a:bodyPr wrap="none">
            <a:spAutoFit/>
          </a:bodyPr>
          <a:lstStyle/>
          <a:p>
            <a:r>
              <a:rPr lang="en-US" sz="1600" b="1" dirty="0" smtClean="0"/>
              <a:t>RFID</a:t>
            </a:r>
            <a:r>
              <a:rPr lang="en-US" b="1" i="0" u="none" strike="noStrike" baseline="0" dirty="0" smtClean="0">
                <a:solidFill>
                  <a:srgbClr val="000000"/>
                </a:solidFill>
                <a:latin typeface="Calibri" panose="020F0502020204030204" pitchFamily="34" charset="0"/>
              </a:rPr>
              <a:t> </a:t>
            </a:r>
            <a:r>
              <a:rPr lang="en-US" sz="1600" b="1" dirty="0"/>
              <a:t>Middleware System </a:t>
            </a:r>
          </a:p>
        </p:txBody>
      </p:sp>
      <p:pic>
        <p:nvPicPr>
          <p:cNvPr id="11" name="Picture 10"/>
          <p:cNvPicPr>
            <a:picLocks noChangeAspect="1"/>
          </p:cNvPicPr>
          <p:nvPr/>
        </p:nvPicPr>
        <p:blipFill rotWithShape="1">
          <a:blip r:embed="rId5"/>
          <a:srcRect l="2332"/>
          <a:stretch/>
        </p:blipFill>
        <p:spPr>
          <a:xfrm>
            <a:off x="1308464" y="605638"/>
            <a:ext cx="1970467" cy="1441493"/>
          </a:xfrm>
          <a:prstGeom prst="rect">
            <a:avLst/>
          </a:prstGeom>
        </p:spPr>
      </p:pic>
      <p:pic>
        <p:nvPicPr>
          <p:cNvPr id="12" name="Picture 11"/>
          <p:cNvPicPr>
            <a:picLocks noChangeAspect="1"/>
          </p:cNvPicPr>
          <p:nvPr/>
        </p:nvPicPr>
        <p:blipFill>
          <a:blip r:embed="rId6"/>
          <a:stretch>
            <a:fillRect/>
          </a:stretch>
        </p:blipFill>
        <p:spPr>
          <a:xfrm>
            <a:off x="9358257" y="797315"/>
            <a:ext cx="1846408" cy="1423014"/>
          </a:xfrm>
          <a:prstGeom prst="rect">
            <a:avLst/>
          </a:prstGeom>
        </p:spPr>
      </p:pic>
      <p:sp>
        <p:nvSpPr>
          <p:cNvPr id="13" name="Rectangle 12"/>
          <p:cNvSpPr/>
          <p:nvPr/>
        </p:nvSpPr>
        <p:spPr>
          <a:xfrm>
            <a:off x="1391066" y="1964730"/>
            <a:ext cx="1776217" cy="338554"/>
          </a:xfrm>
          <a:prstGeom prst="rect">
            <a:avLst/>
          </a:prstGeom>
        </p:spPr>
        <p:txBody>
          <a:bodyPr wrap="square">
            <a:spAutoFit/>
          </a:bodyPr>
          <a:lstStyle/>
          <a:p>
            <a:r>
              <a:rPr lang="en-US" sz="1600" b="1" dirty="0"/>
              <a:t>RFID Web Server</a:t>
            </a:r>
          </a:p>
        </p:txBody>
      </p:sp>
      <p:sp>
        <p:nvSpPr>
          <p:cNvPr id="14" name="Rectangle 13"/>
          <p:cNvSpPr/>
          <p:nvPr/>
        </p:nvSpPr>
        <p:spPr>
          <a:xfrm>
            <a:off x="9449305" y="2047131"/>
            <a:ext cx="1658980" cy="338554"/>
          </a:xfrm>
          <a:prstGeom prst="rect">
            <a:avLst/>
          </a:prstGeom>
        </p:spPr>
        <p:txBody>
          <a:bodyPr wrap="none">
            <a:spAutoFit/>
          </a:bodyPr>
          <a:lstStyle/>
          <a:p>
            <a:r>
              <a:rPr lang="en-US" sz="1600" b="1" dirty="0"/>
              <a:t>RFID Plant Server</a:t>
            </a:r>
          </a:p>
        </p:txBody>
      </p:sp>
      <p:cxnSp>
        <p:nvCxnSpPr>
          <p:cNvPr id="15" name="Straight Connector 14"/>
          <p:cNvCxnSpPr/>
          <p:nvPr/>
        </p:nvCxnSpPr>
        <p:spPr>
          <a:xfrm flipH="1">
            <a:off x="11530182" y="1374716"/>
            <a:ext cx="9003" cy="4049592"/>
          </a:xfrm>
          <a:prstGeom prst="line">
            <a:avLst/>
          </a:prstGeom>
          <a:ln w="57150">
            <a:solidFill>
              <a:schemeClr val="accent1"/>
            </a:solidFill>
            <a:head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9" idx="3"/>
          </p:cNvCxnSpPr>
          <p:nvPr/>
        </p:nvCxnSpPr>
        <p:spPr>
          <a:xfrm flipH="1">
            <a:off x="8026097" y="5424308"/>
            <a:ext cx="3504085" cy="0"/>
          </a:xfrm>
          <a:prstGeom prst="straightConnector1">
            <a:avLst/>
          </a:prstGeom>
          <a:ln w="571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1108285" y="1374716"/>
            <a:ext cx="464234" cy="0"/>
          </a:xfrm>
          <a:prstGeom prst="straightConnector1">
            <a:avLst/>
          </a:prstGeom>
          <a:ln w="571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0246412" y="3224838"/>
            <a:ext cx="1300240" cy="10476"/>
          </a:xfrm>
          <a:prstGeom prst="straightConnector1">
            <a:avLst/>
          </a:prstGeom>
          <a:ln w="57150">
            <a:solidFill>
              <a:schemeClr val="accent1"/>
            </a:solidFill>
            <a:headEnd type="stealth"/>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65711" y="5424308"/>
            <a:ext cx="4976960" cy="923330"/>
          </a:xfrm>
          <a:prstGeom prst="rect">
            <a:avLst/>
          </a:prstGeom>
        </p:spPr>
        <p:txBody>
          <a:bodyPr wrap="square">
            <a:spAutoFit/>
          </a:bodyPr>
          <a:lstStyle/>
          <a:p>
            <a:r>
              <a:rPr lang="en-US" b="1" dirty="0"/>
              <a:t>The User will </a:t>
            </a:r>
            <a:r>
              <a:rPr lang="en-US" b="1" dirty="0" smtClean="0"/>
              <a:t>scan received Bins  </a:t>
            </a:r>
            <a:r>
              <a:rPr lang="en-US" b="1" dirty="0"/>
              <a:t>or take physical inventory through RFID handheld </a:t>
            </a:r>
            <a:r>
              <a:rPr lang="en-US" b="1" dirty="0" smtClean="0"/>
              <a:t>Reader along with Truck ID</a:t>
            </a:r>
            <a:endParaRPr lang="en-US" b="1" dirty="0"/>
          </a:p>
        </p:txBody>
      </p:sp>
      <p:cxnSp>
        <p:nvCxnSpPr>
          <p:cNvPr id="20" name="Straight Arrow Connector 19"/>
          <p:cNvCxnSpPr/>
          <p:nvPr/>
        </p:nvCxnSpPr>
        <p:spPr>
          <a:xfrm flipH="1" flipV="1">
            <a:off x="3227299" y="1315339"/>
            <a:ext cx="6189432" cy="4240"/>
          </a:xfrm>
          <a:prstGeom prst="straightConnector1">
            <a:avLst/>
          </a:prstGeom>
          <a:ln w="57150">
            <a:solidFill>
              <a:schemeClr val="accent1"/>
            </a:solidFill>
            <a:headEnd type="stealth"/>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0205767" y="4652392"/>
            <a:ext cx="1142557" cy="338554"/>
          </a:xfrm>
          <a:prstGeom prst="rect">
            <a:avLst/>
          </a:prstGeom>
        </p:spPr>
        <p:txBody>
          <a:bodyPr wrap="none">
            <a:spAutoFit/>
          </a:bodyPr>
          <a:lstStyle/>
          <a:p>
            <a:r>
              <a:rPr lang="en-US" sz="1600" b="1" dirty="0"/>
              <a:t>Wired Link </a:t>
            </a:r>
          </a:p>
        </p:txBody>
      </p:sp>
      <p:sp>
        <p:nvSpPr>
          <p:cNvPr id="22" name="TextBox 21"/>
          <p:cNvSpPr txBox="1"/>
          <p:nvPr/>
        </p:nvSpPr>
        <p:spPr>
          <a:xfrm>
            <a:off x="3721994" y="502974"/>
            <a:ext cx="5499898"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b="1" dirty="0" smtClean="0">
                <a:solidFill>
                  <a:schemeClr val="tx1"/>
                </a:solidFill>
              </a:rPr>
              <a:t>Physical Inventory of Bins at Unloading</a:t>
            </a:r>
            <a:endParaRPr lang="en-US" sz="2400" b="1" dirty="0">
              <a:solidFill>
                <a:schemeClr val="tx1"/>
              </a:solidFill>
            </a:endParaRPr>
          </a:p>
        </p:txBody>
      </p:sp>
      <p:pic>
        <p:nvPicPr>
          <p:cNvPr id="25" name="Picture 24"/>
          <p:cNvPicPr>
            <a:picLocks noChangeAspect="1"/>
          </p:cNvPicPr>
          <p:nvPr/>
        </p:nvPicPr>
        <p:blipFill>
          <a:blip r:embed="rId7"/>
          <a:stretch>
            <a:fillRect/>
          </a:stretch>
        </p:blipFill>
        <p:spPr>
          <a:xfrm>
            <a:off x="774946" y="2533650"/>
            <a:ext cx="1632492" cy="1317204"/>
          </a:xfrm>
          <a:prstGeom prst="rect">
            <a:avLst/>
          </a:prstGeom>
        </p:spPr>
      </p:pic>
      <p:pic>
        <p:nvPicPr>
          <p:cNvPr id="26" name="Picture 25"/>
          <p:cNvPicPr>
            <a:picLocks noChangeAspect="1" noChangeArrowheads="1"/>
          </p:cNvPicPr>
          <p:nvPr/>
        </p:nvPicPr>
        <p:blipFill rotWithShape="1">
          <a:blip r:embed="rId8" cstate="print"/>
          <a:srcRect l="4982" t="30927" r="11595" b="30197"/>
          <a:stretch/>
        </p:blipFill>
        <p:spPr bwMode="auto">
          <a:xfrm rot="632741">
            <a:off x="906610" y="3147424"/>
            <a:ext cx="675413" cy="185151"/>
          </a:xfrm>
          <a:prstGeom prst="rect">
            <a:avLst/>
          </a:prstGeom>
          <a:noFill/>
          <a:ln w="9525">
            <a:noFill/>
            <a:miter lim="800000"/>
            <a:headEnd/>
            <a:tailEnd/>
          </a:ln>
        </p:spPr>
      </p:pic>
      <p:pic>
        <p:nvPicPr>
          <p:cNvPr id="23" name="Picture 22"/>
          <p:cNvPicPr>
            <a:picLocks noChangeAspect="1"/>
          </p:cNvPicPr>
          <p:nvPr/>
        </p:nvPicPr>
        <p:blipFill>
          <a:blip r:embed="rId9"/>
          <a:stretch>
            <a:fillRect/>
          </a:stretch>
        </p:blipFill>
        <p:spPr>
          <a:xfrm>
            <a:off x="10795700" y="5792685"/>
            <a:ext cx="1233173" cy="942973"/>
          </a:xfrm>
          <a:prstGeom prst="rect">
            <a:avLst/>
          </a:prstGeom>
        </p:spPr>
      </p:pic>
    </p:spTree>
    <p:extLst>
      <p:ext uri="{BB962C8B-B14F-4D97-AF65-F5344CB8AC3E}">
        <p14:creationId xmlns:p14="http://schemas.microsoft.com/office/powerpoint/2010/main" val="10479746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95700" y="5792685"/>
            <a:ext cx="1233173" cy="942973"/>
          </a:xfrm>
          <a:prstGeom prst="rect">
            <a:avLst/>
          </a:prstGeom>
        </p:spPr>
      </p:pic>
      <p:sp>
        <p:nvSpPr>
          <p:cNvPr id="5" name="TextBox 4"/>
          <p:cNvSpPr txBox="1"/>
          <p:nvPr/>
        </p:nvSpPr>
        <p:spPr>
          <a:xfrm>
            <a:off x="3801153" y="954228"/>
            <a:ext cx="2393585"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b="1" dirty="0" smtClean="0">
                <a:solidFill>
                  <a:schemeClr val="tx1"/>
                </a:solidFill>
              </a:rPr>
              <a:t>Solution Benefit</a:t>
            </a:r>
            <a:endParaRPr lang="en-US" sz="2400" b="1" dirty="0">
              <a:solidFill>
                <a:schemeClr val="tx1"/>
              </a:solidFill>
            </a:endParaRPr>
          </a:p>
        </p:txBody>
      </p:sp>
      <p:sp>
        <p:nvSpPr>
          <p:cNvPr id="6" name="TextBox 5"/>
          <p:cNvSpPr txBox="1"/>
          <p:nvPr/>
        </p:nvSpPr>
        <p:spPr>
          <a:xfrm>
            <a:off x="1339403" y="2421227"/>
            <a:ext cx="9672034" cy="2862322"/>
          </a:xfrm>
          <a:prstGeom prst="rect">
            <a:avLst/>
          </a:prstGeom>
          <a:noFill/>
        </p:spPr>
        <p:txBody>
          <a:bodyPr wrap="square" rtlCol="0">
            <a:spAutoFit/>
          </a:bodyPr>
          <a:lstStyle/>
          <a:p>
            <a:pPr marL="342900" indent="-342900">
              <a:buAutoNum type="arabicPeriod"/>
            </a:pPr>
            <a:r>
              <a:rPr lang="en-US" b="1" dirty="0" smtClean="0"/>
              <a:t>RFID systems gives proper record of IN/OUT of Bins with accurate ID</a:t>
            </a:r>
          </a:p>
          <a:p>
            <a:pPr marL="342900" indent="-342900">
              <a:buAutoNum type="arabicPeriod"/>
            </a:pPr>
            <a:r>
              <a:rPr lang="en-US" b="1" dirty="0" smtClean="0"/>
              <a:t>RFID System provide automatic bins record to user, NO manual user intervention.</a:t>
            </a:r>
            <a:endParaRPr lang="en-US" b="1" dirty="0"/>
          </a:p>
          <a:p>
            <a:pPr marL="342900" indent="-342900">
              <a:buAutoNum type="arabicPeriod"/>
            </a:pPr>
            <a:r>
              <a:rPr lang="en-US" b="1" dirty="0" smtClean="0"/>
              <a:t>Atomically invoice raised once dispatching bin ID received to systems at dispatching point.</a:t>
            </a:r>
          </a:p>
          <a:p>
            <a:pPr marL="342900" indent="-342900">
              <a:buAutoNum type="arabicPeriod"/>
            </a:pPr>
            <a:r>
              <a:rPr lang="en-US" b="1" dirty="0" smtClean="0"/>
              <a:t>The receiving point update automatically and immediately bins receive note to systems/user.</a:t>
            </a:r>
          </a:p>
          <a:p>
            <a:pPr marL="342900" indent="-342900">
              <a:buAutoNum type="arabicPeriod"/>
            </a:pPr>
            <a:r>
              <a:rPr lang="en-US" b="1" dirty="0" smtClean="0"/>
              <a:t>Incase of miss match bins after use our client can search using handheld or can do physical audit. So accurate missing point has been identify, end client has to bare lost bins cost</a:t>
            </a:r>
          </a:p>
          <a:p>
            <a:pPr marL="342900" indent="-342900">
              <a:buAutoNum type="arabicPeriod"/>
            </a:pPr>
            <a:r>
              <a:rPr lang="en-US" b="1" dirty="0" smtClean="0"/>
              <a:t>Increase dispatch accuracy, efficiency and quality.</a:t>
            </a:r>
          </a:p>
          <a:p>
            <a:pPr marL="342900" indent="-342900">
              <a:buFontTx/>
              <a:buAutoNum type="arabicPeriod"/>
            </a:pPr>
            <a:r>
              <a:rPr lang="en-US" b="1" dirty="0" smtClean="0"/>
              <a:t>The Systems will tell you usage of bins and scrap cycle time.</a:t>
            </a:r>
            <a:endParaRPr lang="en-US" b="1" dirty="0"/>
          </a:p>
          <a:p>
            <a:pPr marL="342900" indent="-342900">
              <a:buAutoNum type="arabicPeriod"/>
            </a:pPr>
            <a:endParaRPr lang="en-US" b="1" dirty="0" smtClean="0"/>
          </a:p>
          <a:p>
            <a:pPr marL="342900" indent="-342900">
              <a:buAutoNum type="arabicPeriod"/>
            </a:pPr>
            <a:endParaRPr lang="en-US" b="1" dirty="0" smtClean="0"/>
          </a:p>
        </p:txBody>
      </p:sp>
    </p:spTree>
    <p:extLst>
      <p:ext uri="{BB962C8B-B14F-4D97-AF65-F5344CB8AC3E}">
        <p14:creationId xmlns:p14="http://schemas.microsoft.com/office/powerpoint/2010/main" val="7591433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446</Words>
  <Application>Microsoft Office PowerPoint</Application>
  <PresentationFormat>Widescreen</PresentationFormat>
  <Paragraphs>67</Paragraphs>
  <Slides>10</Slides>
  <Notes>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8" baseType="lpstr">
      <vt:lpstr>Arial</vt:lpstr>
      <vt:lpstr>Calibri</vt:lpstr>
      <vt:lpstr>Calibri Light</vt:lpstr>
      <vt:lpstr>Times New Roman</vt:lpstr>
      <vt:lpstr>Verdana</vt:lpstr>
      <vt:lpstr>Wingdings</vt:lpstr>
      <vt:lpstr>Office Theme</vt:lpstr>
      <vt:lpstr>Bitmap Image</vt:lpstr>
      <vt:lpstr>RFID Based Bins Track &amp; Trace Solution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StallionRFID</dc:creator>
  <cp:lastModifiedBy>Microsoft</cp:lastModifiedBy>
  <cp:revision>33</cp:revision>
  <dcterms:created xsi:type="dcterms:W3CDTF">2018-01-15T06:15:31Z</dcterms:created>
  <dcterms:modified xsi:type="dcterms:W3CDTF">2020-03-31T10:36:15Z</dcterms:modified>
</cp:coreProperties>
</file>